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2"/>
  </p:notesMasterIdLst>
  <p:sldIdLst>
    <p:sldId id="259" r:id="rId3"/>
    <p:sldId id="416" r:id="rId4"/>
    <p:sldId id="417" r:id="rId5"/>
    <p:sldId id="436" r:id="rId6"/>
    <p:sldId id="437" r:id="rId7"/>
    <p:sldId id="463" r:id="rId8"/>
    <p:sldId id="459" r:id="rId9"/>
    <p:sldId id="461" r:id="rId10"/>
    <p:sldId id="268" r:id="rId11"/>
    <p:sldId id="469" r:id="rId12"/>
    <p:sldId id="470" r:id="rId13"/>
    <p:sldId id="471" r:id="rId14"/>
    <p:sldId id="468" r:id="rId15"/>
    <p:sldId id="439" r:id="rId16"/>
    <p:sldId id="438" r:id="rId17"/>
    <p:sldId id="462" r:id="rId18"/>
    <p:sldId id="460" r:id="rId19"/>
    <p:sldId id="488" r:id="rId20"/>
    <p:sldId id="487" r:id="rId21"/>
    <p:sldId id="423" r:id="rId22"/>
    <p:sldId id="489" r:id="rId23"/>
    <p:sldId id="490" r:id="rId24"/>
    <p:sldId id="440" r:id="rId25"/>
    <p:sldId id="465" r:id="rId26"/>
    <p:sldId id="464" r:id="rId27"/>
    <p:sldId id="441" r:id="rId28"/>
    <p:sldId id="442" r:id="rId29"/>
    <p:sldId id="443" r:id="rId30"/>
    <p:sldId id="444" r:id="rId31"/>
    <p:sldId id="445" r:id="rId32"/>
    <p:sldId id="447" r:id="rId33"/>
    <p:sldId id="325" r:id="rId34"/>
    <p:sldId id="448" r:id="rId35"/>
    <p:sldId id="481" r:id="rId36"/>
    <p:sldId id="482" r:id="rId37"/>
    <p:sldId id="483" r:id="rId38"/>
    <p:sldId id="484" r:id="rId39"/>
    <p:sldId id="486" r:id="rId40"/>
    <p:sldId id="485" r:id="rId41"/>
    <p:sldId id="451" r:id="rId42"/>
    <p:sldId id="472" r:id="rId43"/>
    <p:sldId id="473" r:id="rId44"/>
    <p:sldId id="474" r:id="rId45"/>
    <p:sldId id="475" r:id="rId46"/>
    <p:sldId id="476" r:id="rId47"/>
    <p:sldId id="477" r:id="rId48"/>
    <p:sldId id="478" r:id="rId49"/>
    <p:sldId id="273" r:id="rId50"/>
    <p:sldId id="502" r:id="rId51"/>
    <p:sldId id="454" r:id="rId52"/>
    <p:sldId id="479" r:id="rId53"/>
    <p:sldId id="295" r:id="rId54"/>
    <p:sldId id="281" r:id="rId55"/>
    <p:sldId id="452" r:id="rId56"/>
    <p:sldId id="402" r:id="rId57"/>
    <p:sldId id="403" r:id="rId58"/>
    <p:sldId id="453" r:id="rId59"/>
    <p:sldId id="466" r:id="rId60"/>
    <p:sldId id="467" r:id="rId61"/>
    <p:sldId id="404" r:id="rId62"/>
    <p:sldId id="405" r:id="rId63"/>
    <p:sldId id="406" r:id="rId64"/>
    <p:sldId id="409" r:id="rId65"/>
    <p:sldId id="270" r:id="rId66"/>
    <p:sldId id="271" r:id="rId67"/>
    <p:sldId id="274" r:id="rId68"/>
    <p:sldId id="275" r:id="rId69"/>
    <p:sldId id="276" r:id="rId70"/>
    <p:sldId id="277" r:id="rId71"/>
    <p:sldId id="282" r:id="rId72"/>
    <p:sldId id="284" r:id="rId73"/>
    <p:sldId id="285" r:id="rId74"/>
    <p:sldId id="286" r:id="rId75"/>
    <p:sldId id="287" r:id="rId76"/>
    <p:sldId id="291" r:id="rId77"/>
    <p:sldId id="296" r:id="rId78"/>
    <p:sldId id="297" r:id="rId79"/>
    <p:sldId id="298" r:id="rId80"/>
    <p:sldId id="299" r:id="rId81"/>
    <p:sldId id="301" r:id="rId82"/>
    <p:sldId id="267" r:id="rId83"/>
    <p:sldId id="278" r:id="rId84"/>
    <p:sldId id="279" r:id="rId85"/>
    <p:sldId id="280" r:id="rId86"/>
    <p:sldId id="283" r:id="rId87"/>
    <p:sldId id="288" r:id="rId88"/>
    <p:sldId id="289" r:id="rId89"/>
    <p:sldId id="290" r:id="rId90"/>
    <p:sldId id="292" r:id="rId91"/>
    <p:sldId id="293" r:id="rId92"/>
    <p:sldId id="294" r:id="rId93"/>
    <p:sldId id="300" r:id="rId94"/>
    <p:sldId id="302" r:id="rId95"/>
    <p:sldId id="303" r:id="rId96"/>
    <p:sldId id="304" r:id="rId97"/>
    <p:sldId id="305" r:id="rId98"/>
    <p:sldId id="306" r:id="rId99"/>
    <p:sldId id="307" r:id="rId100"/>
    <p:sldId id="308" r:id="rId101"/>
    <p:sldId id="309" r:id="rId102"/>
    <p:sldId id="310" r:id="rId103"/>
    <p:sldId id="311" r:id="rId104"/>
    <p:sldId id="312" r:id="rId105"/>
    <p:sldId id="313" r:id="rId106"/>
    <p:sldId id="314" r:id="rId107"/>
    <p:sldId id="315" r:id="rId108"/>
    <p:sldId id="272" r:id="rId109"/>
    <p:sldId id="316" r:id="rId110"/>
    <p:sldId id="317" r:id="rId111"/>
    <p:sldId id="318" r:id="rId112"/>
    <p:sldId id="319" r:id="rId113"/>
    <p:sldId id="320" r:id="rId114"/>
    <p:sldId id="321" r:id="rId115"/>
    <p:sldId id="322" r:id="rId116"/>
    <p:sldId id="323" r:id="rId117"/>
    <p:sldId id="324" r:id="rId118"/>
    <p:sldId id="326" r:id="rId119"/>
    <p:sldId id="327" r:id="rId120"/>
    <p:sldId id="328" r:id="rId121"/>
    <p:sldId id="329" r:id="rId122"/>
    <p:sldId id="330" r:id="rId123"/>
    <p:sldId id="331" r:id="rId124"/>
    <p:sldId id="332" r:id="rId125"/>
    <p:sldId id="333" r:id="rId126"/>
    <p:sldId id="334" r:id="rId127"/>
    <p:sldId id="335" r:id="rId128"/>
    <p:sldId id="336" r:id="rId129"/>
    <p:sldId id="337" r:id="rId130"/>
    <p:sldId id="338" r:id="rId131"/>
    <p:sldId id="339" r:id="rId132"/>
    <p:sldId id="340" r:id="rId133"/>
    <p:sldId id="341" r:id="rId134"/>
    <p:sldId id="342" r:id="rId135"/>
    <p:sldId id="343" r:id="rId136"/>
    <p:sldId id="344" r:id="rId137"/>
    <p:sldId id="345" r:id="rId138"/>
    <p:sldId id="346" r:id="rId139"/>
    <p:sldId id="347" r:id="rId140"/>
    <p:sldId id="348" r:id="rId141"/>
    <p:sldId id="349" r:id="rId142"/>
    <p:sldId id="350" r:id="rId143"/>
    <p:sldId id="351" r:id="rId144"/>
    <p:sldId id="352" r:id="rId145"/>
    <p:sldId id="353" r:id="rId146"/>
    <p:sldId id="354" r:id="rId147"/>
    <p:sldId id="355" r:id="rId148"/>
    <p:sldId id="356" r:id="rId149"/>
    <p:sldId id="357" r:id="rId150"/>
    <p:sldId id="358" r:id="rId151"/>
    <p:sldId id="359" r:id="rId152"/>
    <p:sldId id="360" r:id="rId153"/>
    <p:sldId id="361" r:id="rId154"/>
    <p:sldId id="362" r:id="rId155"/>
    <p:sldId id="363" r:id="rId156"/>
    <p:sldId id="364" r:id="rId157"/>
    <p:sldId id="365" r:id="rId158"/>
    <p:sldId id="366" r:id="rId159"/>
    <p:sldId id="367" r:id="rId160"/>
    <p:sldId id="368" r:id="rId161"/>
    <p:sldId id="369" r:id="rId162"/>
    <p:sldId id="370" r:id="rId163"/>
    <p:sldId id="371" r:id="rId164"/>
    <p:sldId id="372" r:id="rId165"/>
    <p:sldId id="373" r:id="rId166"/>
    <p:sldId id="374" r:id="rId167"/>
    <p:sldId id="375" r:id="rId168"/>
    <p:sldId id="378" r:id="rId169"/>
    <p:sldId id="380" r:id="rId170"/>
    <p:sldId id="381" r:id="rId171"/>
    <p:sldId id="382" r:id="rId172"/>
    <p:sldId id="383" r:id="rId173"/>
    <p:sldId id="384" r:id="rId174"/>
    <p:sldId id="385" r:id="rId175"/>
    <p:sldId id="386" r:id="rId176"/>
    <p:sldId id="387" r:id="rId177"/>
    <p:sldId id="388" r:id="rId178"/>
    <p:sldId id="389" r:id="rId179"/>
    <p:sldId id="390" r:id="rId180"/>
    <p:sldId id="391" r:id="rId181"/>
    <p:sldId id="392" r:id="rId182"/>
    <p:sldId id="393" r:id="rId183"/>
    <p:sldId id="491" r:id="rId184"/>
    <p:sldId id="492" r:id="rId185"/>
    <p:sldId id="493" r:id="rId186"/>
    <p:sldId id="456" r:id="rId187"/>
    <p:sldId id="457" r:id="rId188"/>
    <p:sldId id="458" r:id="rId189"/>
    <p:sldId id="418" r:id="rId190"/>
    <p:sldId id="424" r:id="rId191"/>
    <p:sldId id="450" r:id="rId192"/>
    <p:sldId id="435" r:id="rId193"/>
    <p:sldId id="494" r:id="rId194"/>
    <p:sldId id="495" r:id="rId195"/>
    <p:sldId id="496" r:id="rId196"/>
    <p:sldId id="497" r:id="rId197"/>
    <p:sldId id="498" r:id="rId198"/>
    <p:sldId id="499" r:id="rId199"/>
    <p:sldId id="500" r:id="rId200"/>
    <p:sldId id="501" r:id="rId2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CCECFF"/>
    <a:srgbClr val="00CC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13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9" d="100"/>
        <a:sy n="49" d="100"/>
      </p:scale>
      <p:origin x="0" y="16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theme" Target="theme/theme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slide" Target="slides/slide163.xml"/><Relationship Id="rId181" Type="http://schemas.openxmlformats.org/officeDocument/2006/relationships/slide" Target="slides/slide179.xml"/><Relationship Id="rId186" Type="http://schemas.openxmlformats.org/officeDocument/2006/relationships/slide" Target="slides/slide184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slide" Target="slides/slide169.xml"/><Relationship Id="rId176" Type="http://schemas.openxmlformats.org/officeDocument/2006/relationships/slide" Target="slides/slide174.xml"/><Relationship Id="rId192" Type="http://schemas.openxmlformats.org/officeDocument/2006/relationships/slide" Target="slides/slide190.xml"/><Relationship Id="rId197" Type="http://schemas.openxmlformats.org/officeDocument/2006/relationships/slide" Target="slides/slide195.xml"/><Relationship Id="rId206" Type="http://schemas.openxmlformats.org/officeDocument/2006/relationships/tableStyles" Target="tableStyles.xml"/><Relationship Id="rId201" Type="http://schemas.openxmlformats.org/officeDocument/2006/relationships/slide" Target="slides/slide199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82" Type="http://schemas.openxmlformats.org/officeDocument/2006/relationships/slide" Target="slides/slide180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2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190" Type="http://schemas.openxmlformats.org/officeDocument/2006/relationships/slide" Target="slides/slide188.xml"/><Relationship Id="rId204" Type="http://schemas.openxmlformats.org/officeDocument/2006/relationships/viewProps" Target="viewProp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55163-349C-457A-99F0-440F0FC3AF33}" type="datetimeFigureOut">
              <a:rPr lang="en-US" smtClean="0"/>
              <a:t>3/14/2014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90A39-84C1-4F49-8CD4-B984730C3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77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78D3D0-A2B2-4A89-9CB1-899C9CFF4FF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544E0D-EE5B-4871-A462-ABDA3A136A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192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AD63D-EB2E-45AD-967E-DCBB557F14DC}" type="slidenum">
              <a:rPr lang="en-US" smtClean="0"/>
              <a:pPr/>
              <a:t>197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90A39-84C1-4F49-8CD4-B984730C3B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8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A8EAB53-2F4F-4B58-99DC-4C231C0638D5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AD63D-EB2E-45AD-967E-DCBB557F14D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AD63D-EB2E-45AD-967E-DCBB557F14D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90A39-84C1-4F49-8CD4-B984730C3B9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10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1BBDC9E-7F94-4BA0-B5CB-F4413D81285B}" type="slidenum">
              <a:rPr lang="en-US" smtClean="0"/>
              <a:pPr/>
              <a:t>95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60F3569-FDC5-4311-A03C-C6E9D1E7D50B}" type="slidenum">
              <a:rPr lang="en-US" smtClean="0"/>
              <a:pPr/>
              <a:t>125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C170D71-8039-474B-8F85-28A48D7ED8C5}" type="slidenum">
              <a:rPr lang="en-US" smtClean="0"/>
              <a:pPr/>
              <a:t>155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D0034-83C7-4BD6-8F56-DBB7D434313B}" type="datetimeFigureOut">
              <a:rPr lang="en-US" smtClean="0"/>
              <a:t>3/14/2014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226C6-A122-4319-BE9B-C601F5F45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23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D0034-83C7-4BD6-8F56-DBB7D434313B}" type="datetimeFigureOut">
              <a:rPr lang="en-US" smtClean="0"/>
              <a:t>3/14/2014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226C6-A122-4319-BE9B-C601F5F45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79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D0034-83C7-4BD6-8F56-DBB7D434313B}" type="datetimeFigureOut">
              <a:rPr lang="en-US" smtClean="0"/>
              <a:t>3/14/2014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226C6-A122-4319-BE9B-C601F5F45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7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5EA74-CB8A-4A9C-A7DB-B75C807464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25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D321D-AEBA-4EBD-A69D-2862CF5139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3/14/2014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1F41-0F2D-47F1-922A-4DF9268F341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706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D321D-AEBA-4EBD-A69D-2862CF5139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3/14/2014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1F41-0F2D-47F1-922A-4DF9268F341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46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D321D-AEBA-4EBD-A69D-2862CF5139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3/14/2014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1F41-0F2D-47F1-922A-4DF9268F341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09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D321D-AEBA-4EBD-A69D-2862CF5139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3/14/2014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1F41-0F2D-47F1-922A-4DF9268F341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39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D321D-AEBA-4EBD-A69D-2862CF5139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3/14/2014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1F41-0F2D-47F1-922A-4DF9268F341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056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D321D-AEBA-4EBD-A69D-2862CF5139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3/14/2014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1F41-0F2D-47F1-922A-4DF9268F341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27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D321D-AEBA-4EBD-A69D-2862CF5139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3/14/2014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1F41-0F2D-47F1-922A-4DF9268F341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770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D0034-83C7-4BD6-8F56-DBB7D434313B}" type="datetimeFigureOut">
              <a:rPr lang="en-US" smtClean="0"/>
              <a:t>3/14/2014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226C6-A122-4319-BE9B-C601F5F45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8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D321D-AEBA-4EBD-A69D-2862CF5139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3/14/2014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1F41-0F2D-47F1-922A-4DF9268F341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42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D321D-AEBA-4EBD-A69D-2862CF5139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3/14/2014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1F41-0F2D-47F1-922A-4DF9268F341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93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D321D-AEBA-4EBD-A69D-2862CF5139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3/14/2014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1F41-0F2D-47F1-922A-4DF9268F341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278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D321D-AEBA-4EBD-A69D-2862CF5139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3/14/2014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1F41-0F2D-47F1-922A-4DF9268F341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97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D0034-83C7-4BD6-8F56-DBB7D434313B}" type="datetimeFigureOut">
              <a:rPr lang="en-US" smtClean="0"/>
              <a:t>3/14/2014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226C6-A122-4319-BE9B-C601F5F45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55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D0034-83C7-4BD6-8F56-DBB7D434313B}" type="datetimeFigureOut">
              <a:rPr lang="en-US" smtClean="0"/>
              <a:t>3/14/2014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226C6-A122-4319-BE9B-C601F5F45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70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D0034-83C7-4BD6-8F56-DBB7D434313B}" type="datetimeFigureOut">
              <a:rPr lang="en-US" smtClean="0"/>
              <a:t>3/14/2014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226C6-A122-4319-BE9B-C601F5F45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672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D0034-83C7-4BD6-8F56-DBB7D434313B}" type="datetimeFigureOut">
              <a:rPr lang="en-US" smtClean="0"/>
              <a:t>3/14/2014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226C6-A122-4319-BE9B-C601F5F45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D0034-83C7-4BD6-8F56-DBB7D434313B}" type="datetimeFigureOut">
              <a:rPr lang="en-US" smtClean="0"/>
              <a:t>3/14/2014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226C6-A122-4319-BE9B-C601F5F45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79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D0034-83C7-4BD6-8F56-DBB7D434313B}" type="datetimeFigureOut">
              <a:rPr lang="en-US" smtClean="0"/>
              <a:t>3/14/2014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226C6-A122-4319-BE9B-C601F5F45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41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D0034-83C7-4BD6-8F56-DBB7D434313B}" type="datetimeFigureOut">
              <a:rPr lang="en-US" smtClean="0"/>
              <a:t>3/14/2014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226C6-A122-4319-BE9B-C601F5F45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85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D0034-83C7-4BD6-8F56-DBB7D434313B}" type="datetimeFigureOut">
              <a:rPr lang="en-US" smtClean="0"/>
              <a:t>3/14/2014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226C6-A122-4319-BE9B-C601F5F45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239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D321D-AEBA-4EBD-A69D-2862CF5139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3/14/2014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31F41-0F2D-47F1-922A-4DF9268F341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598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hyperlink" Target="http://circ.ahajournals.org/content/vol93/issue11/images/large/hc1061752001.jpeg" TargetMode="Externa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9.w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1.png"/><Relationship Id="rId2" Type="http://schemas.openxmlformats.org/officeDocument/2006/relationships/hyperlink" Target="http://radiographics.rsnajnls.org/content/vol23/issue90001/images/large/g03oc15g1a.jpe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adiographics.rsnajnls.org/content/vol23/issue90001/images/large/g03oc15g12x.jpeg" TargetMode="External"/><Relationship Id="rId5" Type="http://schemas.openxmlformats.org/officeDocument/2006/relationships/image" Target="../media/image140.png"/><Relationship Id="rId4" Type="http://schemas.openxmlformats.org/officeDocument/2006/relationships/hyperlink" Target="http://radiographics.rsnajnls.org/content/vol23/issue90001/images/large/g03oc15g8x.jpeg" TargetMode="Externa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4.png"/><Relationship Id="rId2" Type="http://schemas.openxmlformats.org/officeDocument/2006/relationships/hyperlink" Target="http://radiographics.rsnajnls.org/content/vol23/issue90001/images/large/g03oc15g1b.jpe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adiographics.rsnajnls.org/content/vol23/issue90001/images/large/g03oc15g10a.jpeg" TargetMode="External"/><Relationship Id="rId5" Type="http://schemas.openxmlformats.org/officeDocument/2006/relationships/image" Target="../media/image143.png"/><Relationship Id="rId4" Type="http://schemas.openxmlformats.org/officeDocument/2006/relationships/hyperlink" Target="http://radiographics.rsnajnls.org/content/vol23/issue90001/images/large/g03oc15g9x.jpeg" TargetMode="Externa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48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heepan\Desktop\CP%20MMM%202010\9.avi" TargetMode="Externa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wmf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heepan\Desktop\CP%20MMM%202010\MRS.PREMA_SIVARAJ_20080924111816_1118450.avi" TargetMode="Externa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wmf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wmf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hyperlink" Target="http://circ.ahajournals.org/content/vol113/issue12/images/large/13FF7.jpeg" TargetMode="Externa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hyperlink" Target="http://content.onlinejacc.org/content/vol43/issue2/images/large/3014049.271.GR5.jpeg" TargetMode="External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pn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hyperlink" Target="http://circ.ahajournals.org/content/vol113/issue12/images/large/13FF5.jpeg" TargetMode="Externa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heepan\Desktop\9.wmv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wmf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heepan\Desktop\9.wmv" TargetMode="Externa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hyperlink" Target="http://www.anesthesia-analgesia.org/content/vol92/issue6/images/large/G4790F1.jpe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3.png"/><Relationship Id="rId4" Type="http://schemas.openxmlformats.org/officeDocument/2006/relationships/hyperlink" Target="http://www.anesthesia-analgesia.org/content/vol92/issue6/images/large/G4790F2.jpeg" TargetMode="Externa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wmf"/><Relationship Id="rId2" Type="http://schemas.openxmlformats.org/officeDocument/2006/relationships/image" Target="../media/image204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gif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6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gif"/><Relationship Id="rId2" Type="http://schemas.openxmlformats.org/officeDocument/2006/relationships/hyperlink" Target="http://www.google.co.in/url?sa=i&amp;rct=j&amp;q=&amp;esrc=s&amp;source=images&amp;cd=&amp;cad=rja&amp;uact=8&amp;docid=Y_GNig2UlyN1zM&amp;tbnid=as7XeI3-0cLgiM:&amp;ved=0CAUQjRw&amp;url=http://dualibra.com/wp-content/uploads/2012/04/037800~1/Part%209.%20Disorders%20of%20the%20Cardiovascular%20System/Section%202.%20Diagnosis%20of%20Cardiovascular%20Disorders/220.htm&amp;ei=k9sbU-7JOcWGrge4zoD4Ag&amp;bvm=bv.62578216,d.bmk&amp;psig=AFQjCNHHE7coxuNnMPCIcT58sWuN3Jp_kA&amp;ust=1394420474908672" TargetMode="Externa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gi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1000" y="1676401"/>
            <a:ext cx="8382000" cy="1924050"/>
          </a:xfr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en-US" dirty="0" smtClean="0"/>
              <a:t>  </a:t>
            </a:r>
            <a:r>
              <a:rPr lang="en-US" sz="4800" dirty="0" smtClean="0"/>
              <a:t>Physiological Basis for </a:t>
            </a:r>
            <a:br>
              <a:rPr lang="en-US" sz="4800" dirty="0" smtClean="0"/>
            </a:br>
            <a:r>
              <a:rPr lang="en-US" sz="4800" dirty="0" smtClean="0"/>
              <a:t>           certain clinical findings …..</a:t>
            </a:r>
            <a:endParaRPr lang="en-US" sz="4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05000" y="4419600"/>
            <a:ext cx="6400800" cy="838200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4400" i="1" dirty="0" smtClean="0"/>
              <a:t>Understand to unravel</a:t>
            </a:r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280124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HILL’S  SIGN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eaLnBrk="1" hangingPunct="1"/>
            <a:r>
              <a:rPr lang="en-US" smtClean="0"/>
              <a:t>Leonard Hill ( English physiologist )  1909                Lower extremity pressures higher than upper extremity pressure  in Aortic Regurgitation – observed by his assistant W.Holtzmann </a:t>
            </a:r>
          </a:p>
          <a:p>
            <a:pPr eaLnBrk="1" hangingPunct="1"/>
            <a:r>
              <a:rPr lang="en-US" smtClean="0"/>
              <a:t>Popliteal systolic pressure </a:t>
            </a:r>
            <a:r>
              <a:rPr lang="en-US" sz="4000" smtClean="0"/>
              <a:t>&gt; </a:t>
            </a:r>
            <a:r>
              <a:rPr lang="en-US" smtClean="0"/>
              <a:t>brachial </a:t>
            </a:r>
            <a:r>
              <a:rPr lang="en-US" sz="2000" smtClean="0"/>
              <a:t>by atleast 20 mm Hg</a:t>
            </a:r>
            <a:endParaRPr lang="en-US" smtClean="0"/>
          </a:p>
          <a:p>
            <a:pPr eaLnBrk="1" hangingPunct="1"/>
            <a:r>
              <a:rPr lang="en-US" smtClean="0"/>
              <a:t>Sensitivity 71-100%  Specificity 75-100%</a:t>
            </a:r>
          </a:p>
          <a:p>
            <a:pPr eaLnBrk="1" hangingPunct="1"/>
            <a:r>
              <a:rPr lang="en-US" smtClean="0"/>
              <a:t>Intra arterial pressures are not different</a:t>
            </a:r>
          </a:p>
        </p:txBody>
      </p:sp>
    </p:spTree>
    <p:extLst>
      <p:ext uri="{BB962C8B-B14F-4D97-AF65-F5344CB8AC3E}">
        <p14:creationId xmlns:p14="http://schemas.microsoft.com/office/powerpoint/2010/main" val="429001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195" name="Picture 5" descr="C:\Users\Dheepan\Desktop\20091110_1325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3352800"/>
            <a:ext cx="453548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:\Users\Dheepan\Desktop\20091110_1319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1450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3" descr="C:\Users\Dheepan\Desktop\Pericardium\cp presures\GSM 65M 1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429000"/>
            <a:ext cx="4716463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SM 65M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4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0" y="-76200"/>
            <a:ext cx="9144000" cy="3048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>
              <a:defRPr/>
            </a:pPr>
            <a:r>
              <a:rPr lang="en-US" b="1" dirty="0">
                <a:solidFill>
                  <a:srgbClr val="FFC000"/>
                </a:solidFill>
              </a:rPr>
              <a:t>            CONSTRICTIVE  PERICARDITIS              RESTRICTVE  CARDIOMYOPATHY</a:t>
            </a:r>
          </a:p>
        </p:txBody>
      </p:sp>
      <p:sp>
        <p:nvSpPr>
          <p:cNvPr id="8200" name="Rounded Rectangle 8"/>
          <p:cNvSpPr>
            <a:spLocks noChangeArrowheads="1"/>
          </p:cNvSpPr>
          <p:nvPr/>
        </p:nvSpPr>
        <p:spPr bwMode="auto">
          <a:xfrm>
            <a:off x="685800" y="3962400"/>
            <a:ext cx="3886200" cy="1524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>
              <a:buFont typeface="Wingdings" pitchFamily="2" charset="2"/>
              <a:buChar char="v"/>
            </a:pPr>
            <a:r>
              <a:rPr lang="en-US" b="1"/>
              <a:t>LVEDP – RVEDP  &lt; 5 mm Hg</a:t>
            </a:r>
          </a:p>
          <a:p>
            <a:pPr algn="l">
              <a:buFont typeface="Wingdings" pitchFamily="2" charset="2"/>
              <a:buChar char="v"/>
            </a:pPr>
            <a:r>
              <a:rPr lang="en-US" b="1">
                <a:solidFill>
                  <a:srgbClr val="FFFF00"/>
                </a:solidFill>
              </a:rPr>
              <a:t>RVEDP &gt; 1/3 of RVSP</a:t>
            </a:r>
          </a:p>
          <a:p>
            <a:pPr algn="l">
              <a:buFont typeface="Wingdings" pitchFamily="2" charset="2"/>
              <a:buChar char="v"/>
            </a:pPr>
            <a:r>
              <a:rPr lang="en-US" b="1"/>
              <a:t>PASP &lt; 55 m Hg</a:t>
            </a:r>
          </a:p>
          <a:p>
            <a:pPr algn="l">
              <a:buFont typeface="Wingdings" pitchFamily="2" charset="2"/>
              <a:buChar char="v"/>
            </a:pPr>
            <a:r>
              <a:rPr lang="en-US" b="1">
                <a:solidFill>
                  <a:srgbClr val="FFFF00"/>
                </a:solidFill>
              </a:rPr>
              <a:t>NO RESP. VARIATION OF RAP </a:t>
            </a:r>
          </a:p>
          <a:p>
            <a:pPr algn="l">
              <a:buFont typeface="Wingdings" pitchFamily="2" charset="2"/>
              <a:buChar char="v"/>
            </a:pPr>
            <a:r>
              <a:rPr lang="en-US" b="1"/>
              <a:t>LV RFW &gt; 7 mm Hg</a:t>
            </a:r>
          </a:p>
        </p:txBody>
      </p:sp>
    </p:spTree>
    <p:extLst>
      <p:ext uri="{BB962C8B-B14F-4D97-AF65-F5344CB8AC3E}">
        <p14:creationId xmlns:p14="http://schemas.microsoft.com/office/powerpoint/2010/main" val="169695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solidFill>
                  <a:srgbClr val="FF9966"/>
                </a:solidFill>
                <a:effectLst/>
                <a:latin typeface="Arial" charset="0"/>
              </a:rPr>
              <a:t>SENSITIVITY &amp;  SPECIFICITY OF </a:t>
            </a:r>
            <a:br>
              <a:rPr lang="en-US" sz="2800" smtClean="0">
                <a:solidFill>
                  <a:srgbClr val="FF9966"/>
                </a:solidFill>
                <a:effectLst/>
                <a:latin typeface="Arial" charset="0"/>
              </a:rPr>
            </a:br>
            <a:r>
              <a:rPr lang="en-US" sz="2800" smtClean="0">
                <a:solidFill>
                  <a:srgbClr val="FF9966"/>
                </a:solidFill>
                <a:effectLst/>
                <a:latin typeface="Arial" charset="0"/>
              </a:rPr>
              <a:t> HEMODYNAMIC CRITERIA  IN DIAGNOSING C.P</a:t>
            </a:r>
            <a:r>
              <a:rPr lang="en-US" sz="4000" smtClean="0"/>
              <a:t> 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dirty="0" smtClean="0"/>
              <a:t>     </a:t>
            </a:r>
            <a:r>
              <a:rPr lang="en-US" sz="2800" b="1" dirty="0" smtClean="0">
                <a:solidFill>
                  <a:srgbClr val="66FF99"/>
                </a:solidFill>
                <a:effectLst/>
                <a:latin typeface="Arial" charset="0"/>
              </a:rPr>
              <a:t>FEATURE              </a:t>
            </a:r>
            <a:r>
              <a:rPr lang="en-US" sz="2400" b="1" dirty="0" smtClean="0">
                <a:solidFill>
                  <a:srgbClr val="66FF99"/>
                </a:solidFill>
                <a:effectLst/>
                <a:latin typeface="Arial" charset="0"/>
              </a:rPr>
              <a:t>             </a:t>
            </a:r>
            <a:r>
              <a:rPr lang="en-US" sz="2000" b="1" dirty="0" smtClean="0">
                <a:solidFill>
                  <a:srgbClr val="66FF99"/>
                </a:solidFill>
                <a:effectLst/>
                <a:latin typeface="Arial" charset="0"/>
              </a:rPr>
              <a:t>SENSITIVITY%      SPECIFICITY%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400" b="1" dirty="0" smtClean="0">
                <a:effectLst/>
                <a:latin typeface="Arial" charset="0"/>
              </a:rPr>
              <a:t>LVEDP – RVEDP &lt; 5mm Hg                    60                      38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C000"/>
                </a:solidFill>
                <a:effectLst/>
                <a:latin typeface="Arial" charset="0"/>
              </a:rPr>
              <a:t>RVEDP / RVSP  &gt; 1/3                                93                      38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400" b="1" dirty="0" smtClean="0">
                <a:effectLst/>
                <a:latin typeface="Arial" charset="0"/>
              </a:rPr>
              <a:t>PA SP &lt; 55 mm Hg                                   93                      24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C000"/>
                </a:solidFill>
                <a:effectLst/>
                <a:latin typeface="Arial" charset="0"/>
              </a:rPr>
              <a:t>LV RFW &gt; 7 mm Hg                                  93                      57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400" b="1" dirty="0" smtClean="0">
                <a:effectLst/>
                <a:latin typeface="Arial" charset="0"/>
              </a:rPr>
              <a:t>RESPIRATORY ~ RAP &lt; 3mm Hg           93                      48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2400" b="1" dirty="0" smtClean="0">
              <a:effectLst/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9966"/>
                </a:solidFill>
                <a:effectLst/>
                <a:latin typeface="Arial" charset="0"/>
              </a:rPr>
              <a:t>RESPIRATORY ~ PAWP – LV PG &gt; 5mm Hg      </a:t>
            </a:r>
            <a:r>
              <a:rPr lang="en-US" sz="2400" b="1" dirty="0" smtClean="0">
                <a:solidFill>
                  <a:srgbClr val="FF9966"/>
                </a:solidFill>
                <a:effectLst/>
                <a:latin typeface="Arial" charset="0"/>
              </a:rPr>
              <a:t>93                      81 </a:t>
            </a:r>
            <a:endParaRPr lang="en-US" sz="2400" b="1" dirty="0" smtClean="0">
              <a:effectLst/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9966"/>
                </a:solidFill>
                <a:effectLst/>
                <a:latin typeface="Arial" charset="0"/>
              </a:rPr>
              <a:t>LV – RV INTERDEPENDENCE                100                    95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2400" b="1" dirty="0" smtClean="0">
              <a:effectLst/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400" b="1" dirty="0" smtClean="0">
                <a:effectLst/>
                <a:latin typeface="Arial" charset="0"/>
              </a:rPr>
              <a:t>                                                              </a:t>
            </a:r>
            <a:r>
              <a:rPr lang="en-US" sz="1600" b="1" dirty="0" smtClean="0">
                <a:effectLst/>
                <a:latin typeface="Arial" charset="0"/>
              </a:rPr>
              <a:t>D G HURRELL  CIRCULATION 1996</a:t>
            </a:r>
            <a:endParaRPr lang="en-US" b="1" dirty="0" smtClean="0">
              <a:effectLst/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endParaRPr lang="en-US" b="1" dirty="0" smtClean="0">
              <a:effectLst/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1800" b="1" dirty="0" smtClean="0"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48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81000"/>
            <a:ext cx="2743200" cy="594360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400" b="1" smtClean="0"/>
              <a:t>     </a:t>
            </a:r>
            <a:r>
              <a:rPr lang="en-US" sz="2400" b="1" smtClean="0">
                <a:solidFill>
                  <a:srgbClr val="FF9966"/>
                </a:solidFill>
                <a:effectLst/>
                <a:latin typeface="Arial" charset="0"/>
              </a:rPr>
              <a:t>VALUE OF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400" b="1" smtClean="0">
                <a:solidFill>
                  <a:srgbClr val="FF9966"/>
                </a:solidFill>
                <a:effectLst/>
                <a:latin typeface="Arial" charset="0"/>
              </a:rPr>
              <a:t> CONVENTIONAL 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400" b="1" smtClean="0">
                <a:solidFill>
                  <a:srgbClr val="FF9966"/>
                </a:solidFill>
                <a:effectLst/>
                <a:latin typeface="Arial" charset="0"/>
              </a:rPr>
              <a:t>HEMODYNAMIC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400" b="1" smtClean="0">
                <a:solidFill>
                  <a:srgbClr val="FF9966"/>
                </a:solidFill>
                <a:effectLst/>
                <a:latin typeface="Arial" charset="0"/>
              </a:rPr>
              <a:t>     CRITERIA 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400" b="1" smtClean="0">
                <a:solidFill>
                  <a:srgbClr val="FF9966"/>
                </a:solidFill>
                <a:effectLst/>
                <a:latin typeface="Arial" charset="0"/>
              </a:rPr>
              <a:t>           TO 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400" b="1" smtClean="0">
                <a:solidFill>
                  <a:srgbClr val="FF9966"/>
                </a:solidFill>
                <a:effectLst/>
                <a:latin typeface="Arial" charset="0"/>
              </a:rPr>
              <a:t>DIFFERENTIATE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400" b="1" smtClean="0">
                <a:solidFill>
                  <a:srgbClr val="FF9966"/>
                </a:solidFill>
                <a:effectLst/>
                <a:latin typeface="Arial" charset="0"/>
              </a:rPr>
              <a:t> </a:t>
            </a:r>
            <a:r>
              <a:rPr lang="en-US" sz="3600" b="1" smtClean="0">
                <a:solidFill>
                  <a:srgbClr val="FF9966"/>
                </a:solidFill>
                <a:effectLst/>
                <a:latin typeface="Arial" charset="0"/>
              </a:rPr>
              <a:t>CP ~ RCM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3600" b="1" smtClean="0">
              <a:solidFill>
                <a:srgbClr val="FF9966"/>
              </a:solidFill>
              <a:effectLst/>
              <a:latin typeface="Arial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400" b="1" smtClean="0">
                <a:effectLst/>
                <a:latin typeface="Arial" charset="0"/>
              </a:rPr>
              <a:t>CONSIDERABLE OVERLAP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2400" b="1" smtClean="0">
              <a:effectLst/>
              <a:latin typeface="Arial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1200" b="1" smtClean="0">
                <a:effectLst/>
                <a:latin typeface="Arial" charset="0"/>
              </a:rPr>
              <a:t>D G HURRELL  CIRCULATION 1996</a:t>
            </a:r>
            <a:endParaRPr lang="en-US" sz="2400" b="1" smtClean="0">
              <a:effectLst/>
              <a:latin typeface="Arial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2400" b="1" smtClean="0">
              <a:effectLst/>
              <a:latin typeface="Arial" charset="0"/>
            </a:endParaRPr>
          </a:p>
        </p:txBody>
      </p:sp>
      <p:pic>
        <p:nvPicPr>
          <p:cNvPr id="10243" name="Picture 7" descr=" 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88975"/>
            <a:ext cx="6400800" cy="61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54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9966"/>
                </a:solidFill>
              </a:rPr>
              <a:t>HEMODYNAMIC  HALLMARKS OF  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9966"/>
                </a:solidFill>
              </a:rPr>
              <a:t>CONSTRICTIVE  PERICARDITIS</a:t>
            </a:r>
          </a:p>
          <a:p>
            <a:pPr algn="l" eaLnBrk="1" hangingPunct="1">
              <a:spcBef>
                <a:spcPct val="50000"/>
              </a:spcBef>
            </a:pPr>
            <a:endParaRPr lang="en-US" sz="3200" b="1">
              <a:solidFill>
                <a:srgbClr val="FF9966"/>
              </a:solidFill>
            </a:endParaRP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sz="2400" b="1"/>
              <a:t> </a:t>
            </a:r>
            <a:r>
              <a:rPr lang="en-US" sz="2800" b="1"/>
              <a:t>PROMINENT  VENTRICULAR  INTERACTION  &amp;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800" b="1"/>
              <a:t>         RECIPROCAL  RELATIONSHIP  OF 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800" b="1"/>
              <a:t>                         RV ~  LV  FILLING</a:t>
            </a:r>
          </a:p>
          <a:p>
            <a:pPr algn="l" eaLnBrk="1" hangingPunct="1">
              <a:spcBef>
                <a:spcPct val="50000"/>
              </a:spcBef>
            </a:pPr>
            <a:endParaRPr lang="en-US" sz="2800" b="1"/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sz="2800" b="1"/>
              <a:t> DISSOCIATION  OF  INTRA THORACIC  AND 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800" b="1"/>
              <a:t>	    INTRA  CARDIAC   PRESSURES</a:t>
            </a:r>
          </a:p>
          <a:p>
            <a:pPr algn="l" eaLnBrk="1" hangingPunct="1">
              <a:spcBef>
                <a:spcPct val="50000"/>
              </a:spcBef>
            </a:pPr>
            <a:endParaRPr lang="en-US" sz="2800" b="1"/>
          </a:p>
          <a:p>
            <a:pPr algn="l" eaLnBrk="1" hangingPunct="1">
              <a:spcBef>
                <a:spcPct val="50000"/>
              </a:spcBef>
            </a:pP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417544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rgbClr val="FFFFCC"/>
                </a:solidFill>
                <a:latin typeface="Calibri" pitchFamily="34" charset="0"/>
              </a:rPr>
              <a:t>VENTRICULAR  INTERACTION</a:t>
            </a:r>
            <a:endParaRPr lang="en-US" sz="5400" dirty="0">
              <a:solidFill>
                <a:srgbClr val="FFFFCC"/>
              </a:solidFill>
              <a:latin typeface="Calibri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……. </a:t>
            </a:r>
            <a:r>
              <a:rPr lang="en-US" sz="4800" b="1" dirty="0" smtClean="0">
                <a:latin typeface="Calibri" pitchFamily="34" charset="0"/>
              </a:rPr>
              <a:t>a phenomenon wherein  the compliance of one ventricle is altered by change in volume, pressure or compliance of the other ventricle</a:t>
            </a:r>
            <a:endParaRPr lang="en-US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97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3316" name="Picture 2" descr="C:\Users\Dheepan\Desktop\Pericardium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61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/>
          <a:lstStyle/>
          <a:p>
            <a:pPr algn="l">
              <a:defRPr/>
            </a:pPr>
            <a:r>
              <a:rPr lang="en-US" sz="4000" dirty="0" smtClean="0">
                <a:solidFill>
                  <a:srgbClr val="FFC000"/>
                </a:solidFill>
                <a:latin typeface="Calibri" pitchFamily="34" charset="0"/>
              </a:rPr>
              <a:t>Ventricular Interaction</a:t>
            </a:r>
            <a:r>
              <a:rPr lang="en-US" sz="4000" dirty="0" smtClean="0">
                <a:latin typeface="Calibri" pitchFamily="34" charset="0"/>
              </a:rPr>
              <a:t>    </a:t>
            </a:r>
            <a:r>
              <a:rPr lang="en-US" sz="4000" dirty="0" smtClean="0">
                <a:solidFill>
                  <a:srgbClr val="FF9966"/>
                </a:solidFill>
                <a:latin typeface="Calibri" pitchFamily="34" charset="0"/>
              </a:rPr>
              <a:t>Dissociation of </a:t>
            </a:r>
            <a:r>
              <a:rPr lang="en-US" sz="4000" dirty="0" smtClean="0">
                <a:latin typeface="Calibri" pitchFamily="34" charset="0"/>
              </a:rPr>
              <a:t/>
            </a:r>
            <a:br>
              <a:rPr lang="en-US" sz="4000" dirty="0" smtClean="0">
                <a:latin typeface="Calibri" pitchFamily="34" charset="0"/>
              </a:rPr>
            </a:br>
            <a:r>
              <a:rPr lang="en-US" sz="4000" dirty="0" smtClean="0">
                <a:latin typeface="Calibri" pitchFamily="34" charset="0"/>
              </a:rPr>
              <a:t> </a:t>
            </a:r>
            <a:r>
              <a:rPr lang="en-US" sz="4000" dirty="0" smtClean="0">
                <a:solidFill>
                  <a:srgbClr val="FFC000"/>
                </a:solidFill>
                <a:latin typeface="Calibri" pitchFamily="34" charset="0"/>
              </a:rPr>
              <a:t>&amp; Reciprocal Filling          </a:t>
            </a:r>
            <a:r>
              <a:rPr lang="en-US" sz="4000" dirty="0" smtClean="0">
                <a:solidFill>
                  <a:srgbClr val="FF9966"/>
                </a:solidFill>
                <a:latin typeface="Calibri" pitchFamily="34" charset="0"/>
              </a:rPr>
              <a:t>IT &amp; IP Pressures</a:t>
            </a:r>
            <a:endParaRPr lang="en-US" sz="4000" dirty="0">
              <a:solidFill>
                <a:srgbClr val="FF9966"/>
              </a:solidFill>
              <a:latin typeface="Calibri" pitchFamily="34" charset="0"/>
            </a:endParaRPr>
          </a:p>
        </p:txBody>
      </p:sp>
      <p:pic>
        <p:nvPicPr>
          <p:cNvPr id="14339" name="Picture 2" descr="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" y="1600200"/>
            <a:ext cx="9112250" cy="525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17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68592" cy="56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3810000" y="3505200"/>
            <a:ext cx="1905000" cy="6858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0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114800" y="0"/>
            <a:ext cx="5029200" cy="21336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9966"/>
                </a:solidFill>
                <a:effectLst/>
                <a:latin typeface="Arial" charset="0"/>
              </a:rPr>
              <a:t>HEMODYNAMICS IN </a:t>
            </a:r>
            <a:br>
              <a:rPr lang="en-US" sz="3200" smtClean="0">
                <a:solidFill>
                  <a:srgbClr val="FF9966"/>
                </a:solidFill>
                <a:effectLst/>
                <a:latin typeface="Arial" charset="0"/>
              </a:rPr>
            </a:br>
            <a:r>
              <a:rPr lang="en-US" sz="3200" smtClean="0">
                <a:solidFill>
                  <a:srgbClr val="FF9966"/>
                </a:solidFill>
                <a:effectLst/>
                <a:latin typeface="Arial" charset="0"/>
              </a:rPr>
              <a:t>CONSTRICTIVE PERICARDITIS</a:t>
            </a:r>
          </a:p>
        </p:txBody>
      </p:sp>
      <p:pic>
        <p:nvPicPr>
          <p:cNvPr id="1536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7150" y="2162175"/>
            <a:ext cx="9201150" cy="4695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6477000" y="1828800"/>
            <a:ext cx="2667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               L.K HATLE ; CIRC :1989    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/>
              <a:t>     </a:t>
            </a:r>
          </a:p>
        </p:txBody>
      </p:sp>
      <p:pic>
        <p:nvPicPr>
          <p:cNvPr id="15365" name="Picture 6" descr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420211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82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smtClean="0">
                <a:solidFill>
                  <a:srgbClr val="FF9966"/>
                </a:solidFill>
                <a:effectLst/>
                <a:latin typeface="Arial" charset="0"/>
              </a:rPr>
              <a:t>HEMODYNAMICS IN</a:t>
            </a:r>
            <a:br>
              <a:rPr lang="en-US" sz="3600" smtClean="0">
                <a:solidFill>
                  <a:srgbClr val="FF9966"/>
                </a:solidFill>
                <a:effectLst/>
                <a:latin typeface="Arial" charset="0"/>
              </a:rPr>
            </a:br>
            <a:r>
              <a:rPr lang="en-US" sz="3600" smtClean="0">
                <a:solidFill>
                  <a:srgbClr val="FF9966"/>
                </a:solidFill>
                <a:effectLst/>
                <a:latin typeface="Arial" charset="0"/>
              </a:rPr>
              <a:t>RESTRICTIVE CARDIOMYOPATHY</a:t>
            </a:r>
          </a:p>
        </p:txBody>
      </p:sp>
      <p:pic>
        <p:nvPicPr>
          <p:cNvPr id="1638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73325"/>
            <a:ext cx="9144000" cy="4384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6553200" y="1858963"/>
            <a:ext cx="25908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1"/>
              <a:t>L.K HATLE ; CIRC :1989    </a:t>
            </a:r>
          </a:p>
          <a:p>
            <a:pPr eaLnBrk="1" hangingPunct="1">
              <a:spcBef>
                <a:spcPct val="50000"/>
              </a:spcBef>
            </a:pPr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58087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400800" y="0"/>
            <a:ext cx="2743200" cy="6858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Arm &amp; Leg BP in AR</a:t>
            </a: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2400" dirty="0" smtClean="0"/>
              <a:t>E F</a:t>
            </a:r>
            <a:r>
              <a:rPr lang="en-US" dirty="0" smtClean="0"/>
              <a:t> </a:t>
            </a:r>
            <a:r>
              <a:rPr lang="en-US" sz="2400" dirty="0" err="1" smtClean="0"/>
              <a:t>Pascarelli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BHJ 1965:2;73</a:t>
            </a:r>
            <a:endParaRPr lang="en-US" dirty="0" smtClean="0"/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584950" cy="6858000"/>
          </a:xfrm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5105400"/>
            <a:ext cx="27781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45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9144000" cy="1371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smtClean="0">
                <a:solidFill>
                  <a:srgbClr val="FF9966"/>
                </a:solidFill>
                <a:effectLst/>
                <a:latin typeface="Arial" charset="0"/>
              </a:rPr>
              <a:t>RESPIRATORY CHANGES IN</a:t>
            </a:r>
            <a:br>
              <a:rPr lang="en-US" sz="3200" smtClean="0">
                <a:solidFill>
                  <a:srgbClr val="FF9966"/>
                </a:solidFill>
                <a:effectLst/>
                <a:latin typeface="Arial" charset="0"/>
              </a:rPr>
            </a:br>
            <a:r>
              <a:rPr lang="en-US" sz="3200" smtClean="0">
                <a:solidFill>
                  <a:srgbClr val="FF9966"/>
                </a:solidFill>
                <a:effectLst/>
                <a:latin typeface="Arial" charset="0"/>
              </a:rPr>
              <a:t> </a:t>
            </a:r>
            <a:r>
              <a:rPr lang="en-US" sz="2800" smtClean="0">
                <a:solidFill>
                  <a:srgbClr val="FF9966"/>
                </a:solidFill>
                <a:effectLst/>
                <a:latin typeface="Arial" charset="0"/>
              </a:rPr>
              <a:t>EARLY DIASTOLIC TRANSMITRAL GRADIENT</a:t>
            </a:r>
            <a:r>
              <a:rPr lang="en-US" sz="3200" smtClean="0">
                <a:solidFill>
                  <a:srgbClr val="FF9966"/>
                </a:solidFill>
                <a:latin typeface="Arial" charset="0"/>
              </a:rPr>
              <a:t/>
            </a:r>
            <a:br>
              <a:rPr lang="en-US" sz="3200" smtClean="0">
                <a:solidFill>
                  <a:srgbClr val="FF9966"/>
                </a:solidFill>
                <a:latin typeface="Arial" charset="0"/>
              </a:rPr>
            </a:br>
            <a:r>
              <a:rPr lang="en-US" sz="3600" smtClean="0">
                <a:solidFill>
                  <a:srgbClr val="FF9966"/>
                </a:solidFill>
                <a:latin typeface="Arial" charset="0"/>
              </a:rPr>
              <a:t>                                             </a:t>
            </a:r>
            <a:r>
              <a:rPr lang="en-US" sz="1400" smtClean="0">
                <a:solidFill>
                  <a:schemeClr val="tx1"/>
                </a:solidFill>
                <a:effectLst/>
                <a:latin typeface="Arial" charset="0"/>
              </a:rPr>
              <a:t>D G HURRELL  CIRCULATION 1996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7412" name="Picture 7" descr="hc1061752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238375"/>
            <a:ext cx="91059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88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3100" b="1" smtClean="0">
                <a:solidFill>
                  <a:srgbClr val="FF9966"/>
                </a:solidFill>
                <a:effectLst/>
                <a:latin typeface="Arial" charset="0"/>
              </a:rPr>
              <a:t>RECIPROCAL CHANGES IN</a:t>
            </a:r>
          </a:p>
          <a:p>
            <a:pPr algn="ct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3100" b="1" smtClean="0">
                <a:solidFill>
                  <a:srgbClr val="FF9966"/>
                </a:solidFill>
                <a:effectLst/>
                <a:latin typeface="Arial" charset="0"/>
              </a:rPr>
              <a:t> RV ~ LV PRESSURES DURING RESPIRATION</a:t>
            </a:r>
          </a:p>
          <a:p>
            <a:pPr algn="ct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600" b="1" smtClean="0">
                <a:solidFill>
                  <a:srgbClr val="FF9966"/>
                </a:solidFill>
                <a:effectLst/>
                <a:latin typeface="Arial" charset="0"/>
              </a:rPr>
              <a:t>CONSTRICTIVE PERICARDITIS </a:t>
            </a:r>
          </a:p>
          <a:p>
            <a:pPr algn="ct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900" b="1" smtClean="0"/>
              <a:t>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400" b="1" smtClean="0">
                <a:latin typeface="Arial" charset="0"/>
              </a:rPr>
              <a:t>D G HURRELL  CIRCULATION 1996</a:t>
            </a:r>
          </a:p>
        </p:txBody>
      </p:sp>
      <p:pic>
        <p:nvPicPr>
          <p:cNvPr id="18435" name="Picture 6" descr="hc10617520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9300"/>
            <a:ext cx="91059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00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58763"/>
            <a:ext cx="9144000" cy="141763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smtClean="0">
                <a:solidFill>
                  <a:srgbClr val="FF9966"/>
                </a:solidFill>
                <a:effectLst/>
                <a:latin typeface="Arial" charset="0"/>
              </a:rPr>
              <a:t>CONCORDANT CHANGES IN </a:t>
            </a:r>
            <a:br>
              <a:rPr lang="en-US" sz="3600" smtClean="0">
                <a:solidFill>
                  <a:srgbClr val="FF9966"/>
                </a:solidFill>
                <a:effectLst/>
                <a:latin typeface="Arial" charset="0"/>
              </a:rPr>
            </a:br>
            <a:r>
              <a:rPr lang="en-US" sz="3200" smtClean="0">
                <a:solidFill>
                  <a:srgbClr val="FF9966"/>
                </a:solidFill>
                <a:effectLst/>
                <a:latin typeface="Arial" charset="0"/>
              </a:rPr>
              <a:t>RV ~ LV PRESSURES DURING RESPIRATION</a:t>
            </a:r>
            <a:r>
              <a:rPr lang="en-US" sz="2800" smtClean="0">
                <a:solidFill>
                  <a:srgbClr val="FF9966"/>
                </a:solidFill>
                <a:effectLst/>
                <a:latin typeface="Arial" charset="0"/>
              </a:rPr>
              <a:t/>
            </a:r>
            <a:br>
              <a:rPr lang="en-US" sz="2800" smtClean="0">
                <a:solidFill>
                  <a:srgbClr val="FF9966"/>
                </a:solidFill>
                <a:effectLst/>
                <a:latin typeface="Arial" charset="0"/>
              </a:rPr>
            </a:br>
            <a:r>
              <a:rPr lang="en-US" sz="3200" smtClean="0">
                <a:solidFill>
                  <a:srgbClr val="FF9966"/>
                </a:solidFill>
                <a:effectLst/>
                <a:latin typeface="Arial" charset="0"/>
              </a:rPr>
              <a:t>RESTRICTIVE CARDIOMYOPATHY  </a:t>
            </a:r>
            <a:br>
              <a:rPr lang="en-US" sz="3200" smtClean="0">
                <a:solidFill>
                  <a:srgbClr val="FF9966"/>
                </a:solidFill>
                <a:effectLst/>
                <a:latin typeface="Arial" charset="0"/>
              </a:rPr>
            </a:br>
            <a:r>
              <a:rPr lang="en-US" sz="3200" b="0" smtClean="0"/>
              <a:t>                                              </a:t>
            </a:r>
            <a:r>
              <a:rPr lang="en-US" sz="1600" smtClean="0">
                <a:effectLst/>
                <a:latin typeface="Arial" charset="0"/>
              </a:rPr>
              <a:t>D G HURRELL  CIRCULATION 1996</a:t>
            </a:r>
          </a:p>
        </p:txBody>
      </p:sp>
      <p:pic>
        <p:nvPicPr>
          <p:cNvPr id="19459" name="Picture 5" descr="hc10617520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524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15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FFFF00"/>
                </a:solidFill>
                <a:latin typeface="Calibri" pitchFamily="34" charset="0"/>
              </a:rPr>
              <a:t>INVASIVE CRITERIA  CP ~ RCM</a:t>
            </a:r>
            <a:br>
              <a:rPr lang="en-US" sz="3200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1200" b="0" dirty="0" smtClean="0">
                <a:latin typeface="Calibri" pitchFamily="34" charset="0"/>
              </a:rPr>
              <a:t>D R </a:t>
            </a:r>
            <a:r>
              <a:rPr lang="en-US" sz="1200" b="0" dirty="0" err="1" smtClean="0">
                <a:latin typeface="Calibri" pitchFamily="34" charset="0"/>
              </a:rPr>
              <a:t>Talreja</a:t>
            </a:r>
            <a:r>
              <a:rPr lang="en-US" sz="1200" b="0" dirty="0" smtClean="0">
                <a:latin typeface="Calibri" pitchFamily="34" charset="0"/>
              </a:rPr>
              <a:t> JACC 2008; 51:315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375"/>
            <a:ext cx="4267200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635500"/>
            <a:ext cx="48768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877888"/>
            <a:ext cx="4876800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Rectangle 6"/>
          <p:cNvSpPr>
            <a:spLocks noChangeArrowheads="1"/>
          </p:cNvSpPr>
          <p:nvPr/>
        </p:nvSpPr>
        <p:spPr bwMode="auto">
          <a:xfrm>
            <a:off x="4267200" y="3810000"/>
            <a:ext cx="4876800" cy="9906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b="1" dirty="0"/>
              <a:t>Systolic area index =</a:t>
            </a:r>
          </a:p>
          <a:p>
            <a:pPr>
              <a:defRPr/>
            </a:pPr>
            <a:r>
              <a:rPr lang="en-US" b="1" dirty="0">
                <a:solidFill>
                  <a:srgbClr val="FFC000"/>
                </a:solidFill>
              </a:rPr>
              <a:t>RV area / LV area    I / E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</a:rPr>
              <a:t>1.4 ± 0.2 ( CP )    </a:t>
            </a:r>
            <a:r>
              <a:rPr lang="en-US" b="1" dirty="0">
                <a:solidFill>
                  <a:srgbClr val="E96359"/>
                </a:solidFill>
              </a:rPr>
              <a:t>0.92 ± 0.19 ( RCM )</a:t>
            </a:r>
          </a:p>
        </p:txBody>
      </p:sp>
    </p:spTree>
    <p:extLst>
      <p:ext uri="{BB962C8B-B14F-4D97-AF65-F5344CB8AC3E}">
        <p14:creationId xmlns:p14="http://schemas.microsoft.com/office/powerpoint/2010/main" val="407321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solidFill>
                  <a:srgbClr val="FF9966"/>
                </a:solidFill>
                <a:effectLst/>
                <a:latin typeface="Arial" charset="0"/>
              </a:rPr>
              <a:t>SENSITIVITY &amp;  SPECIFICITY OF </a:t>
            </a:r>
            <a:br>
              <a:rPr lang="en-US" sz="2800" smtClean="0">
                <a:solidFill>
                  <a:srgbClr val="FF9966"/>
                </a:solidFill>
                <a:effectLst/>
                <a:latin typeface="Arial" charset="0"/>
              </a:rPr>
            </a:br>
            <a:r>
              <a:rPr lang="en-US" sz="2800" smtClean="0">
                <a:solidFill>
                  <a:srgbClr val="FF9966"/>
                </a:solidFill>
                <a:effectLst/>
                <a:latin typeface="Arial" charset="0"/>
              </a:rPr>
              <a:t> HEMODYNAMIC CRITERIA  IN DIAGNOSING C.P</a:t>
            </a:r>
            <a:r>
              <a:rPr lang="en-US" sz="4000" smtClean="0"/>
              <a:t> 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dirty="0" smtClean="0"/>
              <a:t>     </a:t>
            </a:r>
            <a:r>
              <a:rPr lang="en-US" sz="2800" b="1" dirty="0" smtClean="0">
                <a:solidFill>
                  <a:srgbClr val="66FF99"/>
                </a:solidFill>
                <a:effectLst/>
                <a:latin typeface="Arial" charset="0"/>
              </a:rPr>
              <a:t>FEATURE              </a:t>
            </a:r>
            <a:r>
              <a:rPr lang="en-US" sz="2400" b="1" dirty="0" smtClean="0">
                <a:solidFill>
                  <a:srgbClr val="66FF99"/>
                </a:solidFill>
                <a:effectLst/>
                <a:latin typeface="Arial" charset="0"/>
              </a:rPr>
              <a:t>             </a:t>
            </a:r>
            <a:r>
              <a:rPr lang="en-US" sz="2000" b="1" dirty="0" smtClean="0">
                <a:solidFill>
                  <a:srgbClr val="66FF99"/>
                </a:solidFill>
                <a:effectLst/>
                <a:latin typeface="Arial" charset="0"/>
              </a:rPr>
              <a:t>SENSITIVITY%      SPECIFICITY%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2000" b="1" dirty="0" smtClean="0">
              <a:solidFill>
                <a:srgbClr val="66FF99"/>
              </a:solidFill>
              <a:effectLst/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C000"/>
                </a:solidFill>
                <a:effectLst/>
                <a:latin typeface="Arial" charset="0"/>
              </a:rPr>
              <a:t>LVEDP – RVEDP &lt; 5mm Hg                    46                      54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400" b="1" dirty="0" smtClean="0">
                <a:effectLst/>
                <a:latin typeface="Arial" charset="0"/>
              </a:rPr>
              <a:t>RVEDP / RVSP  &gt; 1/3                                93                      46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C000"/>
                </a:solidFill>
                <a:effectLst/>
                <a:latin typeface="Arial" charset="0"/>
              </a:rPr>
              <a:t>PA SP &lt; 55 mm Hg                                   90                      29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400" b="1" dirty="0" smtClean="0">
                <a:effectLst/>
                <a:latin typeface="Arial" charset="0"/>
              </a:rPr>
              <a:t>LV RFW &gt; 7 mm Hg                                  45                      44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C000"/>
                </a:solidFill>
                <a:effectLst/>
                <a:latin typeface="Arial" charset="0"/>
              </a:rPr>
              <a:t>RESPIRATORY ~ RAP &lt; 5mm Hg           71                      37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FFC000"/>
              </a:solidFill>
              <a:effectLst/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9999"/>
                </a:solidFill>
                <a:effectLst/>
                <a:latin typeface="Arial" charset="0"/>
              </a:rPr>
              <a:t>SYSTOLIC AREA INDEX  &gt;1.1                 97                    100    </a:t>
            </a:r>
            <a:r>
              <a:rPr lang="en-US" sz="2400" b="1" dirty="0" smtClean="0">
                <a:effectLst/>
                <a:latin typeface="Arial" charset="0"/>
              </a:rPr>
              <a:t>                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2400" b="1" dirty="0" smtClean="0">
              <a:effectLst/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400" b="1" dirty="0" smtClean="0">
                <a:effectLst/>
                <a:latin typeface="Arial" charset="0"/>
              </a:rPr>
              <a:t>                                                                </a:t>
            </a:r>
            <a:r>
              <a:rPr lang="en-US" sz="1600" b="1" dirty="0" smtClean="0">
                <a:effectLst/>
                <a:latin typeface="Arial" charset="0"/>
              </a:rPr>
              <a:t>D R </a:t>
            </a:r>
            <a:r>
              <a:rPr lang="en-US" sz="1600" b="1" dirty="0" err="1" smtClean="0">
                <a:effectLst/>
                <a:latin typeface="Arial" charset="0"/>
              </a:rPr>
              <a:t>Talreja</a:t>
            </a:r>
            <a:r>
              <a:rPr lang="en-US" sz="1600" b="1" dirty="0" smtClean="0">
                <a:effectLst/>
                <a:latin typeface="Arial" charset="0"/>
              </a:rPr>
              <a:t> JACC 2008;51:315</a:t>
            </a:r>
            <a:endParaRPr lang="en-US" b="1" dirty="0" smtClean="0">
              <a:effectLst/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endParaRPr lang="en-US" b="1" dirty="0" smtClean="0">
              <a:effectLst/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1800" b="1" dirty="0" smtClean="0"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82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35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9966"/>
                </a:solidFill>
              </a:rPr>
              <a:t>DIFFERENTIAL  DIAGNOSIS</a:t>
            </a:r>
            <a:endParaRPr lang="en-US" sz="1200" b="1">
              <a:solidFill>
                <a:srgbClr val="FF9966"/>
              </a:solidFill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2000" b="1"/>
              <a:t>				</a:t>
            </a:r>
            <a:r>
              <a:rPr lang="en-US" b="1"/>
              <a:t>	    </a:t>
            </a:r>
            <a:r>
              <a:rPr lang="en-US" sz="2400" b="1">
                <a:solidFill>
                  <a:srgbClr val="FFFF00"/>
                </a:solidFill>
              </a:rPr>
              <a:t>RCM                       C.P</a:t>
            </a:r>
          </a:p>
          <a:p>
            <a:pPr algn="l" eaLnBrk="1" hangingPunct="1">
              <a:spcBef>
                <a:spcPct val="50000"/>
              </a:spcBef>
              <a:buFontTx/>
              <a:buAutoNum type="arabicParenBoth"/>
            </a:pPr>
            <a:r>
              <a:rPr lang="en-US" b="1"/>
              <a:t> PAST  HISTORY	                       -		    SURGERY, RADIATION,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/>
              <a:t>							    DRUGS, TRAUMA, CTD,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/>
              <a:t>						                   MI,  CKD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/>
              <a:t>(2) </a:t>
            </a:r>
            <a:r>
              <a:rPr lang="en-US" b="1">
                <a:solidFill>
                  <a:srgbClr val="FF9966"/>
                </a:solidFill>
              </a:rPr>
              <a:t>JVP			       	      XY		              XY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FF9966"/>
                </a:solidFill>
              </a:rPr>
              <a:t> 			             	                 </a:t>
            </a:r>
            <a:r>
              <a:rPr lang="en-US" b="1">
                <a:solidFill>
                  <a:srgbClr val="FF9966"/>
                </a:solidFill>
                <a:cs typeface="Arial" charset="0"/>
              </a:rPr>
              <a:t>↑ a, </a:t>
            </a:r>
            <a:r>
              <a:rPr lang="en-US" b="1">
                <a:solidFill>
                  <a:srgbClr val="FF9966"/>
                </a:solidFill>
              </a:rPr>
              <a:t>↑ v	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FF9966"/>
                </a:solidFill>
              </a:rPr>
              <a:t>			KUSSMAUL                +                                 +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/>
              <a:t>(3) PULSUS  PARADOXUS	 ABSENT               MAY  BE  PRESENT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/>
              <a:t>(4) </a:t>
            </a:r>
            <a:r>
              <a:rPr lang="en-US" b="1">
                <a:solidFill>
                  <a:srgbClr val="FF9966"/>
                </a:solidFill>
              </a:rPr>
              <a:t>PRECORDIUM	             </a:t>
            </a:r>
            <a:r>
              <a:rPr lang="en-US" b="1">
                <a:solidFill>
                  <a:srgbClr val="FF9966"/>
                </a:solidFill>
                <a:cs typeface="Arial" charset="0"/>
              </a:rPr>
              <a:t>↑ </a:t>
            </a:r>
            <a:r>
              <a:rPr lang="en-US" b="1">
                <a:solidFill>
                  <a:srgbClr val="FF9966"/>
                </a:solidFill>
              </a:rPr>
              <a:t>API, PSH              APICAL  RETRACTION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FF9966"/>
                </a:solidFill>
              </a:rPr>
              <a:t>				      RVOT   IMPULSE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/>
              <a:t>(5) ADDITIONAL  SOUNDS        S</a:t>
            </a:r>
            <a:r>
              <a:rPr lang="en-US" b="1" baseline="-25000"/>
              <a:t>4</a:t>
            </a:r>
            <a:r>
              <a:rPr lang="en-US" b="1"/>
              <a:t>,</a:t>
            </a:r>
            <a:r>
              <a:rPr lang="en-US" b="1" baseline="-25000"/>
              <a:t> </a:t>
            </a:r>
            <a:r>
              <a:rPr lang="en-US" b="1"/>
              <a:t>S</a:t>
            </a:r>
            <a:r>
              <a:rPr lang="en-US" b="1" baseline="-25000"/>
              <a:t>3 </a:t>
            </a:r>
            <a:r>
              <a:rPr lang="en-US" sz="1600" b="1"/>
              <a:t>(120-180 ms)</a:t>
            </a:r>
            <a:r>
              <a:rPr lang="en-US" b="1"/>
              <a:t>      P. KNOCK ( 60 – 120 ms )	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/>
              <a:t>(6) </a:t>
            </a:r>
            <a:r>
              <a:rPr lang="en-US" b="1">
                <a:solidFill>
                  <a:srgbClr val="FF9966"/>
                </a:solidFill>
              </a:rPr>
              <a:t>MURMURS			  TR, MR		ABSENT</a:t>
            </a:r>
          </a:p>
          <a:p>
            <a:pPr algn="l" eaLnBrk="1" hangingPunct="1">
              <a:spcBef>
                <a:spcPct val="50000"/>
              </a:spcBef>
            </a:pPr>
            <a:endParaRPr lang="en-US" b="1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87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rgbClr val="C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solidFill>
                  <a:srgbClr val="FFFF66"/>
                </a:solidFill>
                <a:latin typeface="Calibri" pitchFamily="34" charset="0"/>
              </a:rPr>
              <a:t>FRIEDREICH’S  SIGN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3556" name="Picture 4" descr="8FF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t="3928" r="5821" b="12042"/>
          <a:stretch>
            <a:fillRect/>
          </a:stretch>
        </p:blipFill>
        <p:spPr bwMode="auto">
          <a:xfrm>
            <a:off x="914400" y="1219200"/>
            <a:ext cx="7010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84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E9A3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solidFill>
                  <a:srgbClr val="C00000"/>
                </a:solidFill>
                <a:latin typeface="Calibri" pitchFamily="34" charset="0"/>
              </a:rPr>
              <a:t>KUSSMAUL SIGN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307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/>
              <a:t>     </a:t>
            </a:r>
            <a:r>
              <a:rPr lang="en-US" sz="3600" b="1" i="1" dirty="0" smtClean="0">
                <a:latin typeface="Calibri" pitchFamily="34" charset="0"/>
              </a:rPr>
              <a:t>INSPIRATORY INCREASE IN VENOUS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600" b="1" i="1" dirty="0" smtClean="0">
                <a:latin typeface="Calibri" pitchFamily="34" charset="0"/>
              </a:rPr>
              <a:t>     PRESSURE OR FAILURE OF VENOUS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600" b="1" i="1" dirty="0" smtClean="0">
                <a:latin typeface="Calibri" pitchFamily="34" charset="0"/>
              </a:rPr>
              <a:t>     PRESSURE TO DECLINE IN INSPIRATION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3600" b="1" dirty="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b="1" dirty="0" smtClean="0">
                <a:latin typeface="Calibri" pitchFamily="34" charset="0"/>
              </a:rPr>
              <a:t>CONSTRICTIVE PERICARDITIS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b="1" dirty="0" smtClean="0">
                <a:latin typeface="Calibri" pitchFamily="34" charset="0"/>
              </a:rPr>
              <a:t>RESTRICTIVE CARDIOMYOPATHY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b="1" dirty="0" smtClean="0">
                <a:latin typeface="Calibri" pitchFamily="34" charset="0"/>
              </a:rPr>
              <a:t>RIGHT VENTRICULAR FAILURE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b="1" dirty="0" smtClean="0">
                <a:latin typeface="Calibri" pitchFamily="34" charset="0"/>
              </a:rPr>
              <a:t>RIGHT VENTRICULAR INFARCTION</a:t>
            </a:r>
          </a:p>
        </p:txBody>
      </p:sp>
    </p:spTree>
    <p:extLst>
      <p:ext uri="{BB962C8B-B14F-4D97-AF65-F5344CB8AC3E}">
        <p14:creationId xmlns:p14="http://schemas.microsoft.com/office/powerpoint/2010/main" val="207703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7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9966"/>
                </a:solidFill>
              </a:rPr>
              <a:t>DIFFERENTIAL  DIAGNOSIS</a:t>
            </a:r>
            <a:endParaRPr lang="en-US" sz="1200" b="1">
              <a:solidFill>
                <a:srgbClr val="FF9966"/>
              </a:solidFill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2000" b="1"/>
              <a:t>					       </a:t>
            </a:r>
            <a:r>
              <a:rPr lang="en-US" sz="2800" b="1">
                <a:solidFill>
                  <a:srgbClr val="FFFF00"/>
                </a:solidFill>
              </a:rPr>
              <a:t>RCM			C.P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 b="1"/>
              <a:t>(7) </a:t>
            </a:r>
            <a:r>
              <a:rPr lang="en-US" sz="2000" b="1">
                <a:solidFill>
                  <a:srgbClr val="FF9966"/>
                </a:solidFill>
              </a:rPr>
              <a:t>ECG :</a:t>
            </a:r>
            <a:r>
              <a:rPr lang="en-US" sz="2000" b="1"/>
              <a:t> RHYTHM		       ST / AF		         ST / AF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FFC000"/>
                </a:solidFill>
              </a:rPr>
              <a:t>                       P                </a:t>
            </a:r>
            <a:r>
              <a:rPr lang="en-US" b="1">
                <a:solidFill>
                  <a:srgbClr val="FFC000"/>
                </a:solidFill>
              </a:rPr>
              <a:t>BROAD, TALL, LA/BAE            BROAD;  SHALLOW;LAE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 b="1"/>
              <a:t>		        QRS            </a:t>
            </a:r>
            <a:r>
              <a:rPr lang="en-US" b="1"/>
              <a:t>LOW VOLTAGE; BBB (25%)     LOW  VOLTAGE;  Q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 b="1"/>
              <a:t>			              </a:t>
            </a:r>
            <a:r>
              <a:rPr lang="en-US" b="1"/>
              <a:t>Q,  VENTR. HYPERTROPHY		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 b="1"/>
              <a:t>(8) </a:t>
            </a:r>
            <a:r>
              <a:rPr lang="en-US" sz="2000" b="1">
                <a:solidFill>
                  <a:srgbClr val="FF9966"/>
                </a:solidFill>
              </a:rPr>
              <a:t>CHEST  X RAY </a:t>
            </a:r>
            <a:r>
              <a:rPr lang="en-US" sz="2000" b="1"/>
              <a:t>: CTR	          </a:t>
            </a:r>
            <a:r>
              <a:rPr lang="en-US" sz="2000" b="1">
                <a:cs typeface="Arial" charset="0"/>
              </a:rPr>
              <a:t>↑↑</a:t>
            </a:r>
            <a:r>
              <a:rPr lang="en-US" sz="2000" b="1"/>
              <a:t> 			     N↑ 	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 b="1"/>
              <a:t>		</a:t>
            </a:r>
            <a:r>
              <a:rPr lang="en-US" sz="2000" b="1">
                <a:solidFill>
                  <a:srgbClr val="FFC000"/>
                </a:solidFill>
              </a:rPr>
              <a:t>CALCIFICATION 	      INTRAMURAL 	         PERICARDIAL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 b="1"/>
              <a:t>             PULM-EDEMA		           </a:t>
            </a:r>
            <a:r>
              <a:rPr lang="en-US" sz="2000" b="1">
                <a:cs typeface="Arial" charset="0"/>
              </a:rPr>
              <a:t>±			                 NO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 b="1">
                <a:cs typeface="Arial" charset="0"/>
              </a:rPr>
              <a:t>             </a:t>
            </a:r>
            <a:r>
              <a:rPr lang="en-US" sz="2000" b="1">
                <a:solidFill>
                  <a:srgbClr val="FFC000"/>
                </a:solidFill>
                <a:cs typeface="Arial" charset="0"/>
              </a:rPr>
              <a:t>CHAMBER  ↑		           +                                           NO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 b="1">
                <a:cs typeface="Arial" charset="0"/>
              </a:rPr>
              <a:t>(9)   </a:t>
            </a:r>
            <a:r>
              <a:rPr lang="en-US" sz="2000" b="1">
                <a:solidFill>
                  <a:srgbClr val="FF9966"/>
                </a:solidFill>
                <a:cs typeface="Arial" charset="0"/>
              </a:rPr>
              <a:t>BNP </a:t>
            </a:r>
            <a:r>
              <a:rPr lang="en-US" sz="2000" b="1">
                <a:cs typeface="Arial" charset="0"/>
              </a:rPr>
              <a:t>( pg / ml )		       &gt; 600			 &lt; 200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 b="1">
                <a:cs typeface="Arial" charset="0"/>
              </a:rPr>
              <a:t>(10) </a:t>
            </a:r>
            <a:r>
              <a:rPr lang="en-US" sz="2000" b="1">
                <a:solidFill>
                  <a:srgbClr val="FF9966"/>
                </a:solidFill>
                <a:cs typeface="Arial" charset="0"/>
              </a:rPr>
              <a:t>CT / MRI: </a:t>
            </a:r>
            <a:r>
              <a:rPr lang="en-US" sz="2000" b="1">
                <a:cs typeface="Arial" charset="0"/>
              </a:rPr>
              <a:t>PERICARDIAL	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 b="1">
                <a:cs typeface="Arial" charset="0"/>
              </a:rPr>
              <a:t>		        THICKNESS	           N			      ↑</a:t>
            </a:r>
          </a:p>
          <a:p>
            <a:pPr algn="l" eaLnBrk="1" hangingPunct="1">
              <a:spcBef>
                <a:spcPct val="50000"/>
              </a:spcBef>
            </a:pPr>
            <a:endParaRPr lang="en-US" sz="2000" b="1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7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kuwaitmd.hsc.edu.kw/main/files/L134969-387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6838"/>
            <a:ext cx="9144000" cy="556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bg2"/>
          </a:solidFill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</a:rPr>
              <a:t>CHRONIC CALCIFIC CONSTRICTIVE PERICARDITIS</a:t>
            </a:r>
            <a:endParaRPr lang="en-US" sz="320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5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</a:t>
            </a:r>
          </a:p>
        </p:txBody>
      </p:sp>
      <p:pic>
        <p:nvPicPr>
          <p:cNvPr id="27651" name="Picture 2" descr="Stock Illustration - cross-section &#10;of arm at level &#10;just above elbow &#10;showing arrangement &#10;of. fotosearch &#10;- search clipart, &#10;illustration, &#10;drawings and vector &#10;eps graphics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928786"/>
            <a:ext cx="2209800" cy="247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6" descr="http://i.ehow.com/images/GlobalPhoto/Articles/4803794/Silky-Sheer-Thigh-High-main_F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"/>
            <a:ext cx="32829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8" descr="http://www.vascularweb.org/graphics/northpoint_graphics_jpg/ArmArtDisease_01_Base_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599"/>
            <a:ext cx="2209800" cy="382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4" descr="http://ebsco.smartimagebase.com/imagescooked/6445W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2991683"/>
            <a:ext cx="3282950" cy="3375779"/>
          </a:xfrm>
        </p:spPr>
      </p:pic>
    </p:spTree>
    <p:extLst>
      <p:ext uri="{BB962C8B-B14F-4D97-AF65-F5344CB8AC3E}">
        <p14:creationId xmlns:p14="http://schemas.microsoft.com/office/powerpoint/2010/main" val="56378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24200" y="3581400"/>
            <a:ext cx="6019800" cy="327660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mtClean="0"/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mtClean="0"/>
              <a:t>      </a:t>
            </a:r>
            <a:r>
              <a:rPr lang="en-US" sz="4000" b="1" smtClean="0">
                <a:solidFill>
                  <a:srgbClr val="FF9966"/>
                </a:solidFill>
                <a:effectLst/>
                <a:latin typeface="Arial" charset="0"/>
              </a:rPr>
              <a:t>C.T IMAGING IN 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4000" b="1" smtClean="0">
                <a:solidFill>
                  <a:srgbClr val="FF9966"/>
                </a:solidFill>
                <a:effectLst/>
                <a:latin typeface="Arial" charset="0"/>
              </a:rPr>
              <a:t>     CONSTRICTIVE 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4000" b="1" smtClean="0">
                <a:solidFill>
                  <a:srgbClr val="FF9966"/>
                </a:solidFill>
                <a:effectLst/>
                <a:latin typeface="Arial" charset="0"/>
              </a:rPr>
              <a:t>      PERICARDITIS</a:t>
            </a:r>
          </a:p>
        </p:txBody>
      </p:sp>
      <p:pic>
        <p:nvPicPr>
          <p:cNvPr id="28676" name="Picture 5" descr=" 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 descr=" 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9" descr=" 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30607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95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0" y="4953000"/>
            <a:ext cx="4953000" cy="190500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mtClean="0"/>
              <a:t>     </a:t>
            </a:r>
            <a:r>
              <a:rPr lang="en-US" sz="3600" b="1" smtClean="0">
                <a:solidFill>
                  <a:srgbClr val="FF9966"/>
                </a:solidFill>
                <a:effectLst/>
                <a:latin typeface="Arial" charset="0"/>
              </a:rPr>
              <a:t>MR IMAGING 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3600" b="1" smtClean="0">
                <a:solidFill>
                  <a:srgbClr val="FF9966"/>
                </a:solidFill>
                <a:effectLst/>
                <a:latin typeface="Arial" charset="0"/>
              </a:rPr>
              <a:t>  IN CONSTRICTION</a:t>
            </a:r>
          </a:p>
        </p:txBody>
      </p:sp>
      <p:pic>
        <p:nvPicPr>
          <p:cNvPr id="29700" name="Picture 5" descr=" 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7" descr=" 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1054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9" descr=" 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0538"/>
            <a:ext cx="4038600" cy="382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26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0724" name="Picture 3" descr="C:\Users\Dheepan\Desktop\ANJALIDEVI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94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34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/>
              <a:t>					             </a:t>
            </a:r>
            <a:r>
              <a:rPr lang="en-US" sz="2400" b="1">
                <a:solidFill>
                  <a:srgbClr val="FF9966"/>
                </a:solidFill>
              </a:rPr>
              <a:t>RCM                   C.P</a:t>
            </a:r>
            <a:endParaRPr lang="en-US" sz="2000" b="1">
              <a:solidFill>
                <a:srgbClr val="FF9966"/>
              </a:solidFill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b="1"/>
              <a:t>(11) </a:t>
            </a:r>
            <a:r>
              <a:rPr lang="en-US" b="1">
                <a:solidFill>
                  <a:srgbClr val="FF9999"/>
                </a:solidFill>
              </a:rPr>
              <a:t>2D ECHO : </a:t>
            </a:r>
            <a:r>
              <a:rPr lang="en-US" b="1">
                <a:solidFill>
                  <a:srgbClr val="FFFF00"/>
                </a:solidFill>
              </a:rPr>
              <a:t>PERICARDIAL FLUID		      ++		             </a:t>
            </a:r>
            <a:r>
              <a:rPr lang="en-US" b="1">
                <a:solidFill>
                  <a:srgbClr val="FFFF00"/>
                </a:solidFill>
                <a:cs typeface="Arial" charset="0"/>
              </a:rPr>
              <a:t>±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cs typeface="Arial" charset="0"/>
              </a:rPr>
              <a:t>		                       THICKNESS	       N	                           ↑</a:t>
            </a:r>
          </a:p>
          <a:p>
            <a:pPr algn="l" eaLnBrk="1" hangingPunct="1">
              <a:spcBef>
                <a:spcPct val="50000"/>
              </a:spcBef>
            </a:pPr>
            <a:endParaRPr lang="en-US" sz="1200" b="1">
              <a:cs typeface="Arial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        IVC  PLETHORA			    	       ++		            ++</a:t>
            </a:r>
          </a:p>
          <a:p>
            <a:pPr algn="l" eaLnBrk="1" hangingPunct="1">
              <a:spcBef>
                <a:spcPct val="50000"/>
              </a:spcBef>
            </a:pPr>
            <a:endParaRPr lang="en-US" sz="1200" b="1">
              <a:cs typeface="Arial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cs typeface="Arial" charset="0"/>
              </a:rPr>
              <a:t>        ATRIAL  ENLARGEMENT		                    +++		             N</a:t>
            </a:r>
          </a:p>
          <a:p>
            <a:pPr algn="l" eaLnBrk="1" hangingPunct="1">
              <a:spcBef>
                <a:spcPct val="50000"/>
              </a:spcBef>
            </a:pPr>
            <a:endParaRPr lang="en-US" sz="1200" b="1">
              <a:cs typeface="Arial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        MYOCARDIUM	           </a:t>
            </a:r>
            <a:r>
              <a:rPr lang="en-US" sz="2400" b="1">
                <a:cs typeface="Arial" charset="0"/>
              </a:rPr>
              <a:t>                   ⁭</a:t>
            </a:r>
            <a:r>
              <a:rPr lang="en-US" b="1">
                <a:cs typeface="Arial" charset="0"/>
              </a:rPr>
              <a:t>  THICKNESS	             N			                                       ~ TEXTURE</a:t>
            </a:r>
          </a:p>
          <a:p>
            <a:pPr algn="l" eaLnBrk="1" hangingPunct="1">
              <a:spcBef>
                <a:spcPct val="50000"/>
              </a:spcBef>
            </a:pPr>
            <a:endParaRPr lang="en-US" sz="1200" b="1">
              <a:cs typeface="Arial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cs typeface="Arial" charset="0"/>
              </a:rPr>
              <a:t>        MR / TR					  ++	              NO / MINIMAL</a:t>
            </a:r>
          </a:p>
          <a:p>
            <a:pPr algn="l" eaLnBrk="1" hangingPunct="1">
              <a:spcBef>
                <a:spcPct val="50000"/>
              </a:spcBef>
            </a:pPr>
            <a:endParaRPr lang="en-US" sz="1400" b="1">
              <a:cs typeface="Arial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       SEPTAL  NOTCH 		 	            ABSENT	               PROMINENT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1200" b="1">
                <a:cs typeface="Arial" charset="0"/>
              </a:rPr>
              <a:t>          </a:t>
            </a:r>
            <a:r>
              <a:rPr lang="en-US" b="1">
                <a:cs typeface="Arial" charset="0"/>
              </a:rPr>
              <a:t>SEPTAL  BOUNCE  IN INSPIRATION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       </a:t>
            </a:r>
            <a:r>
              <a:rPr lang="en-US" b="1">
                <a:solidFill>
                  <a:srgbClr val="FFFF00"/>
                </a:solidFill>
                <a:cs typeface="Arial" charset="0"/>
              </a:rPr>
              <a:t>VENTRICULAR  DIMENSION   I/E                            -          </a:t>
            </a:r>
            <a:r>
              <a:rPr lang="en-US" sz="2000" b="1">
                <a:solidFill>
                  <a:srgbClr val="FFFF00"/>
                </a:solidFill>
                <a:cs typeface="Arial" charset="0"/>
              </a:rPr>
              <a:t>     </a:t>
            </a:r>
            <a:r>
              <a:rPr lang="en-US" b="1">
                <a:solidFill>
                  <a:srgbClr val="FFFF00"/>
                </a:solidFill>
                <a:cs typeface="Arial" charset="0"/>
              </a:rPr>
              <a:t>   RECIPROCAL</a:t>
            </a:r>
            <a:r>
              <a:rPr lang="en-US" sz="2000" b="1">
                <a:cs typeface="Arial" charset="0"/>
              </a:rPr>
              <a:t>			</a:t>
            </a:r>
          </a:p>
        </p:txBody>
      </p:sp>
      <p:sp>
        <p:nvSpPr>
          <p:cNvPr id="31747" name="AutoShape 3"/>
          <p:cNvSpPr>
            <a:spLocks/>
          </p:cNvSpPr>
          <p:nvPr/>
        </p:nvSpPr>
        <p:spPr bwMode="auto">
          <a:xfrm>
            <a:off x="4495800" y="4724400"/>
            <a:ext cx="203200" cy="838200"/>
          </a:xfrm>
          <a:prstGeom prst="rightBrace">
            <a:avLst>
              <a:gd name="adj1" fmla="val 34375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4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2772" name="Picture 4" descr="C:\Users\Dheepan\Desktop\ANJALIDEVI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673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 descr="C:\Users\Dheepan\Desktop\ANJALIDEVI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 descr="C:\Users\Dheepan\Desktop\ANJALIDEVI\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71850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71"/>
          <a:stretch>
            <a:fillRect/>
          </a:stretch>
        </p:blipFill>
        <p:spPr bwMode="auto">
          <a:xfrm>
            <a:off x="0" y="0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16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33795" name="Picture 7" descr="1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9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5250"/>
            <a:ext cx="4648200" cy="348615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/>
          <p:nvPr/>
        </p:nvSpPr>
        <p:spPr>
          <a:xfrm>
            <a:off x="3657600" y="4876800"/>
            <a:ext cx="228600" cy="4572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3798" name="Up Arrow 7"/>
          <p:cNvSpPr>
            <a:spLocks noChangeArrowheads="1"/>
          </p:cNvSpPr>
          <p:nvPr/>
        </p:nvSpPr>
        <p:spPr bwMode="auto">
          <a:xfrm>
            <a:off x="6324600" y="4572000"/>
            <a:ext cx="228600" cy="533400"/>
          </a:xfrm>
          <a:prstGeom prst="upArrow">
            <a:avLst>
              <a:gd name="adj1" fmla="val 50000"/>
              <a:gd name="adj2" fmla="val 5000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9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" name="9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580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5844" name="Picture 3" descr="C:\Users\Dheepan\Desktop\ANJALIDEVI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2672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22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9966"/>
                </a:solidFill>
              </a:rPr>
              <a:t>DIFFERENTIAL  DIAGNOSIS</a:t>
            </a:r>
            <a:endParaRPr lang="en-US" sz="700" b="1"/>
          </a:p>
          <a:p>
            <a:pPr algn="l" eaLnBrk="1" hangingPunct="1">
              <a:spcBef>
                <a:spcPct val="50000"/>
              </a:spcBef>
            </a:pPr>
            <a:r>
              <a:rPr lang="en-US" sz="2000" b="1"/>
              <a:t>					      	</a:t>
            </a:r>
            <a:r>
              <a:rPr lang="en-US" b="1">
                <a:solidFill>
                  <a:srgbClr val="FFFF00"/>
                </a:solidFill>
              </a:rPr>
              <a:t>	 </a:t>
            </a:r>
            <a:r>
              <a:rPr lang="en-US" sz="2400" b="1">
                <a:solidFill>
                  <a:srgbClr val="FFFF00"/>
                </a:solidFill>
              </a:rPr>
              <a:t>RCM		C.P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12) </a:t>
            </a:r>
            <a:r>
              <a:rPr lang="en-US" b="1">
                <a:solidFill>
                  <a:srgbClr val="FF9999"/>
                </a:solidFill>
                <a:cs typeface="Arial" charset="0"/>
              </a:rPr>
              <a:t>DOPPLER : </a:t>
            </a:r>
            <a:r>
              <a:rPr lang="en-US" b="1">
                <a:cs typeface="Arial" charset="0"/>
              </a:rPr>
              <a:t>DD  Grade III			       +		   +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	( E/A &gt; 2 ;  DT &lt; 160 ms ; IVR &lt; 60 ms )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		</a:t>
            </a:r>
            <a:r>
              <a:rPr lang="en-US" b="1">
                <a:solidFill>
                  <a:srgbClr val="FFC000"/>
                </a:solidFill>
                <a:cs typeface="Arial" charset="0"/>
              </a:rPr>
              <a:t>RESPIRATORY VARIATION  OF         NO / MINIMAL      EXAGGERATED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FFC000"/>
                </a:solidFill>
                <a:cs typeface="Arial" charset="0"/>
              </a:rPr>
              <a:t>		MITRAL / TRICUSPID  FLOW		( ~ 5 % )		( &gt; 25 %)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     PULM. VEIN  FLOW			         S/D  ~ 0.5	    	S/D = 1	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						         ↑ AR	      </a:t>
            </a:r>
            <a:r>
              <a:rPr lang="en-US" sz="1600" b="1">
                <a:cs typeface="Arial" charset="0"/>
              </a:rPr>
              <a:t>EXPIRATORY ↑ OF D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1600" b="1">
                <a:cs typeface="Arial" charset="0"/>
              </a:rPr>
              <a:t>									( 27 – 35 % )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      </a:t>
            </a:r>
            <a:r>
              <a:rPr lang="en-US" b="1">
                <a:solidFill>
                  <a:srgbClr val="FFC000"/>
                </a:solidFill>
                <a:cs typeface="Arial" charset="0"/>
              </a:rPr>
              <a:t>TR  VELOCITY  I / E		                     NO  CHANGE     </a:t>
            </a:r>
            <a:r>
              <a:rPr lang="en-US" sz="1600" b="1">
                <a:solidFill>
                  <a:srgbClr val="FFC000"/>
                </a:solidFill>
                <a:cs typeface="Arial" charset="0"/>
              </a:rPr>
              <a:t>INSP.↑ OF TR – v &amp; d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      DIASTOLIC  MR / TR			               ++		    ±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      </a:t>
            </a:r>
            <a:r>
              <a:rPr lang="en-US" b="1">
                <a:solidFill>
                  <a:srgbClr val="FFC000"/>
                </a:solidFill>
                <a:cs typeface="Arial" charset="0"/>
              </a:rPr>
              <a:t>E’ ;  E / E’				&lt; 8 cm/sec ; &gt; 15	       &gt; 10 cm/sec ; &lt; 15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	VP  IN  COLOR  M  MODE		       &lt; 45 cm/sec	           &gt; 45 cm/sec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      </a:t>
            </a:r>
            <a:r>
              <a:rPr lang="en-US" b="1">
                <a:solidFill>
                  <a:srgbClr val="FFC000"/>
                </a:solidFill>
                <a:cs typeface="Arial" charset="0"/>
              </a:rPr>
              <a:t>MYOC.VEL.GRADIENT		           ↓			N ↑</a:t>
            </a:r>
            <a:r>
              <a:rPr lang="en-US" b="1">
                <a:cs typeface="Arial" charset="0"/>
              </a:rPr>
              <a:t>	</a:t>
            </a:r>
          </a:p>
        </p:txBody>
      </p:sp>
      <p:sp>
        <p:nvSpPr>
          <p:cNvPr id="36867" name="AutoShape 3"/>
          <p:cNvSpPr>
            <a:spLocks/>
          </p:cNvSpPr>
          <p:nvPr/>
        </p:nvSpPr>
        <p:spPr bwMode="auto">
          <a:xfrm>
            <a:off x="4648200" y="1143000"/>
            <a:ext cx="304800" cy="762000"/>
          </a:xfrm>
          <a:prstGeom prst="rightBrace">
            <a:avLst>
              <a:gd name="adj1" fmla="val 20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8" name="AutoShape 4"/>
          <p:cNvSpPr>
            <a:spLocks/>
          </p:cNvSpPr>
          <p:nvPr/>
        </p:nvSpPr>
        <p:spPr bwMode="auto">
          <a:xfrm>
            <a:off x="4495800" y="2057400"/>
            <a:ext cx="152400" cy="533400"/>
          </a:xfrm>
          <a:prstGeom prst="rightBrace">
            <a:avLst>
              <a:gd name="adj1" fmla="val 2916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5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828800"/>
            <a:ext cx="4191000" cy="6858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latin typeface="Calibri" pitchFamily="34" charset="0"/>
              </a:rPr>
              <a:t>TRICUSPID VELOCITY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733800"/>
            <a:ext cx="3429000" cy="381000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b="1" dirty="0" smtClean="0">
                <a:latin typeface="Calibri" pitchFamily="34" charset="0"/>
              </a:rPr>
              <a:t>MITRAL VELOCITY</a:t>
            </a:r>
            <a:endParaRPr lang="en-US" b="1" dirty="0">
              <a:latin typeface="Calibri" pitchFamily="34" charset="0"/>
            </a:endParaRPr>
          </a:p>
        </p:txBody>
      </p:sp>
      <p:pic>
        <p:nvPicPr>
          <p:cNvPr id="37892" name="Picture 3" descr="C:\Users\Dheepan\Desktop\ANJALIDEVI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2590800"/>
            <a:ext cx="5689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2" descr="C:\Users\Dheepan\Desktop\ANJALIDEVI\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78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64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Brachio</a:t>
            </a:r>
            <a:r>
              <a:rPr lang="en-US" sz="40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femoral or Radio femoral delay ?</a:t>
            </a:r>
            <a:endParaRPr lang="en-US" sz="40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66800"/>
            <a:ext cx="5410200" cy="57912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Delay in onset of pulse, as it travels to periphery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500" b="1" dirty="0" smtClean="0"/>
              <a:t>      </a:t>
            </a:r>
            <a:r>
              <a:rPr lang="en-US" sz="2200" b="1" dirty="0" smtClean="0"/>
              <a:t>Carotid = 30ms, Brachial = 60ms,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b="1" dirty="0" smtClean="0"/>
              <a:t>          Radial = 80 ms, Femoral = 75 ms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It is the slow upstroke and delayed peak rather than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/>
              <a:t>    the delayed onset that gives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/>
              <a:t>    the tactile feeling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Difficult to feel radial in children – </a:t>
            </a:r>
            <a:r>
              <a:rPr lang="en-US" b="1" dirty="0" err="1" smtClean="0"/>
              <a:t>Brachiofemoral</a:t>
            </a:r>
            <a:r>
              <a:rPr lang="en-US" b="1" dirty="0" smtClean="0"/>
              <a:t> delay ;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In adults </a:t>
            </a:r>
            <a:r>
              <a:rPr lang="en-US" b="1" dirty="0" err="1" smtClean="0"/>
              <a:t>radiofemoral</a:t>
            </a:r>
            <a:r>
              <a:rPr lang="en-US" b="1" dirty="0" smtClean="0"/>
              <a:t> or </a:t>
            </a:r>
            <a:r>
              <a:rPr lang="en-US" b="1" dirty="0" err="1" smtClean="0"/>
              <a:t>brachiofemoral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410200" y="1066800"/>
            <a:ext cx="3733800" cy="57912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1600200"/>
            <a:ext cx="39322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6477000" y="2209800"/>
            <a:ext cx="0" cy="2209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553200" y="2209800"/>
            <a:ext cx="0" cy="2209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04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7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</a:rPr>
              <a:t>INSPIRATORY   CHANGE   %</a:t>
            </a:r>
          </a:p>
          <a:p>
            <a:pPr eaLnBrk="1" hangingPunct="1">
              <a:spcBef>
                <a:spcPct val="50000"/>
              </a:spcBef>
            </a:pPr>
            <a:endParaRPr lang="en-US" sz="3200" b="1">
              <a:solidFill>
                <a:srgbClr val="FFFF00"/>
              </a:solidFill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2400" b="1" i="1"/>
              <a:t>	</a:t>
            </a:r>
            <a:r>
              <a:rPr lang="en-US" sz="2400" b="1" i="1">
                <a:solidFill>
                  <a:srgbClr val="FF9966"/>
                </a:solidFill>
              </a:rPr>
              <a:t>               </a:t>
            </a:r>
            <a:r>
              <a:rPr lang="en-US" sz="2000" b="1" i="1">
                <a:solidFill>
                  <a:srgbClr val="FF9966"/>
                </a:solidFill>
              </a:rPr>
              <a:t>IVRT         MVE         TVE            AoV         LVET       PAV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 b="1"/>
              <a:t>NORMAL   	    2 </a:t>
            </a:r>
            <a:r>
              <a:rPr lang="en-US" sz="2000" b="1">
                <a:sym typeface="Symbol" pitchFamily="18" charset="2"/>
              </a:rPr>
              <a:t></a:t>
            </a:r>
            <a:r>
              <a:rPr lang="en-US" sz="2000" b="1"/>
              <a:t> 3         </a:t>
            </a:r>
            <a:r>
              <a:rPr lang="en-US" sz="2000" b="1">
                <a:solidFill>
                  <a:srgbClr val="FFFF00"/>
                </a:solidFill>
              </a:rPr>
              <a:t>- 4 </a:t>
            </a:r>
            <a:r>
              <a:rPr lang="en-US" sz="2400" b="1">
                <a:solidFill>
                  <a:srgbClr val="FFFF00"/>
                </a:solidFill>
                <a:sym typeface="Symbol" pitchFamily="18" charset="2"/>
              </a:rPr>
              <a:t></a:t>
            </a:r>
            <a:r>
              <a:rPr lang="en-US" sz="2000" b="1">
                <a:solidFill>
                  <a:srgbClr val="FFFF00"/>
                </a:solidFill>
              </a:rPr>
              <a:t> 4       14 </a:t>
            </a:r>
            <a:r>
              <a:rPr lang="en-US" sz="2400" b="1">
                <a:solidFill>
                  <a:srgbClr val="FFFF00"/>
                </a:solidFill>
                <a:sym typeface="Symbol" pitchFamily="18" charset="2"/>
              </a:rPr>
              <a:t></a:t>
            </a:r>
            <a:r>
              <a:rPr lang="en-US" sz="2000" b="1">
                <a:solidFill>
                  <a:srgbClr val="FFFF00"/>
                </a:solidFill>
              </a:rPr>
              <a:t>  9       </a:t>
            </a:r>
            <a:r>
              <a:rPr lang="en-US" sz="2000" b="1"/>
              <a:t>- 4 </a:t>
            </a:r>
            <a:r>
              <a:rPr lang="en-US" sz="2400" b="1">
                <a:sym typeface="Symbol" pitchFamily="18" charset="2"/>
              </a:rPr>
              <a:t></a:t>
            </a:r>
            <a:r>
              <a:rPr lang="en-US" sz="2000" b="1"/>
              <a:t> 2     - 3 </a:t>
            </a:r>
            <a:r>
              <a:rPr lang="en-US" sz="2400" b="1">
                <a:sym typeface="Symbol" pitchFamily="18" charset="2"/>
              </a:rPr>
              <a:t></a:t>
            </a:r>
            <a:r>
              <a:rPr lang="en-US" sz="2000" b="1"/>
              <a:t> 3       5 </a:t>
            </a:r>
            <a:r>
              <a:rPr lang="en-US" sz="2400" b="1">
                <a:sym typeface="Symbol" pitchFamily="18" charset="2"/>
              </a:rPr>
              <a:t></a:t>
            </a:r>
            <a:r>
              <a:rPr lang="en-US" sz="2000" b="1"/>
              <a:t> 4</a:t>
            </a:r>
          </a:p>
          <a:p>
            <a:pPr algn="l" eaLnBrk="1" hangingPunct="1">
              <a:spcBef>
                <a:spcPct val="50000"/>
              </a:spcBef>
            </a:pPr>
            <a:endParaRPr lang="en-US" sz="2000" b="1"/>
          </a:p>
          <a:p>
            <a:pPr algn="l" eaLnBrk="1" hangingPunct="1">
              <a:spcBef>
                <a:spcPct val="50000"/>
              </a:spcBef>
            </a:pPr>
            <a:r>
              <a:rPr lang="en-US" sz="2000" b="1"/>
              <a:t>RCM		    4 </a:t>
            </a:r>
            <a:r>
              <a:rPr lang="en-US" sz="2400" b="1">
                <a:sym typeface="Symbol" pitchFamily="18" charset="2"/>
              </a:rPr>
              <a:t></a:t>
            </a:r>
            <a:r>
              <a:rPr lang="en-US" sz="2400" b="1"/>
              <a:t> </a:t>
            </a:r>
            <a:r>
              <a:rPr lang="en-US" sz="2000" b="1"/>
              <a:t>7        </a:t>
            </a:r>
            <a:r>
              <a:rPr lang="en-US" sz="2000" b="1">
                <a:solidFill>
                  <a:srgbClr val="FFFF00"/>
                </a:solidFill>
              </a:rPr>
              <a:t>- 3 </a:t>
            </a:r>
            <a:r>
              <a:rPr lang="en-US" sz="2400" b="1">
                <a:solidFill>
                  <a:srgbClr val="FFFF00"/>
                </a:solidFill>
                <a:sym typeface="Symbol" pitchFamily="18" charset="2"/>
              </a:rPr>
              <a:t></a:t>
            </a:r>
            <a:r>
              <a:rPr lang="en-US" sz="2000" b="1">
                <a:solidFill>
                  <a:srgbClr val="FFFF00"/>
                </a:solidFill>
              </a:rPr>
              <a:t> 4        17 </a:t>
            </a:r>
            <a:r>
              <a:rPr lang="en-US" sz="2400" b="1">
                <a:solidFill>
                  <a:srgbClr val="FFFF00"/>
                </a:solidFill>
                <a:sym typeface="Symbol" pitchFamily="18" charset="2"/>
              </a:rPr>
              <a:t></a:t>
            </a:r>
            <a:r>
              <a:rPr lang="en-US" sz="2000" b="1">
                <a:solidFill>
                  <a:srgbClr val="FFFF00"/>
                </a:solidFill>
              </a:rPr>
              <a:t> 16       </a:t>
            </a:r>
            <a:r>
              <a:rPr lang="en-US" sz="2000" b="1"/>
              <a:t>- 4 </a:t>
            </a:r>
            <a:r>
              <a:rPr lang="en-US" sz="2400" b="1">
                <a:sym typeface="Symbol" pitchFamily="18" charset="2"/>
              </a:rPr>
              <a:t></a:t>
            </a:r>
            <a:r>
              <a:rPr lang="en-US" sz="2000" b="1"/>
              <a:t> 5    - 3 </a:t>
            </a:r>
            <a:r>
              <a:rPr lang="en-US" sz="2400" b="1">
                <a:sym typeface="Symbol" pitchFamily="18" charset="2"/>
              </a:rPr>
              <a:t></a:t>
            </a:r>
            <a:r>
              <a:rPr lang="en-US" sz="2000" b="1"/>
              <a:t> 3       5 </a:t>
            </a:r>
            <a:r>
              <a:rPr lang="en-US" sz="2400" b="1">
                <a:sym typeface="Symbol" pitchFamily="18" charset="2"/>
              </a:rPr>
              <a:t></a:t>
            </a:r>
            <a:r>
              <a:rPr lang="en-US" sz="2000" b="1"/>
              <a:t> 7  	</a:t>
            </a:r>
          </a:p>
          <a:p>
            <a:pPr algn="l" eaLnBrk="1" hangingPunct="1">
              <a:spcBef>
                <a:spcPct val="50000"/>
              </a:spcBef>
            </a:pPr>
            <a:endParaRPr lang="en-US" sz="2000" b="1"/>
          </a:p>
          <a:p>
            <a:pPr algn="l" eaLnBrk="1" hangingPunct="1">
              <a:spcBef>
                <a:spcPct val="50000"/>
              </a:spcBef>
            </a:pPr>
            <a:r>
              <a:rPr lang="en-US" sz="2000" b="1"/>
              <a:t>C.P		   50 </a:t>
            </a:r>
            <a:r>
              <a:rPr lang="en-US" sz="2400" b="1">
                <a:sym typeface="Symbol" pitchFamily="18" charset="2"/>
              </a:rPr>
              <a:t></a:t>
            </a:r>
            <a:r>
              <a:rPr lang="en-US" sz="2000" b="1"/>
              <a:t> 14     </a:t>
            </a:r>
            <a:r>
              <a:rPr lang="en-US" sz="2000" b="1">
                <a:solidFill>
                  <a:srgbClr val="FFFF00"/>
                </a:solidFill>
              </a:rPr>
              <a:t>- 33 </a:t>
            </a:r>
            <a:r>
              <a:rPr lang="en-US" sz="2400" b="1">
                <a:solidFill>
                  <a:srgbClr val="FFFF00"/>
                </a:solidFill>
                <a:sym typeface="Symbol" pitchFamily="18" charset="2"/>
              </a:rPr>
              <a:t></a:t>
            </a:r>
            <a:r>
              <a:rPr lang="en-US" sz="2000" b="1">
                <a:solidFill>
                  <a:srgbClr val="FFFF00"/>
                </a:solidFill>
              </a:rPr>
              <a:t> 9     44 </a:t>
            </a:r>
            <a:r>
              <a:rPr lang="en-US" sz="2400" b="1">
                <a:solidFill>
                  <a:srgbClr val="FFFF00"/>
                </a:solidFill>
                <a:sym typeface="Symbol" pitchFamily="18" charset="2"/>
              </a:rPr>
              <a:t></a:t>
            </a:r>
            <a:r>
              <a:rPr lang="en-US" sz="2000" b="1">
                <a:solidFill>
                  <a:srgbClr val="FFFF00"/>
                </a:solidFill>
              </a:rPr>
              <a:t>22      </a:t>
            </a:r>
            <a:r>
              <a:rPr lang="en-US" sz="2000" b="1"/>
              <a:t>- 14 </a:t>
            </a:r>
            <a:r>
              <a:rPr lang="en-US" sz="2400" b="1">
                <a:sym typeface="Symbol" pitchFamily="18" charset="2"/>
              </a:rPr>
              <a:t></a:t>
            </a:r>
            <a:r>
              <a:rPr lang="en-US" sz="2000" b="1"/>
              <a:t> 5     - 9 </a:t>
            </a:r>
            <a:r>
              <a:rPr lang="en-US" sz="2400" b="1">
                <a:sym typeface="Symbol" pitchFamily="18" charset="2"/>
              </a:rPr>
              <a:t></a:t>
            </a:r>
            <a:r>
              <a:rPr lang="en-US" sz="2000" b="1"/>
              <a:t> 3      16 </a:t>
            </a:r>
            <a:r>
              <a:rPr lang="en-US" sz="2400" b="1">
                <a:sym typeface="Symbol" pitchFamily="18" charset="2"/>
              </a:rPr>
              <a:t></a:t>
            </a:r>
            <a:r>
              <a:rPr lang="en-US" sz="2400" b="1"/>
              <a:t> </a:t>
            </a:r>
            <a:r>
              <a:rPr lang="en-US" sz="2000" b="1"/>
              <a:t>4  	</a:t>
            </a:r>
          </a:p>
          <a:p>
            <a:pPr algn="l" eaLnBrk="1" hangingPunct="1">
              <a:spcBef>
                <a:spcPct val="50000"/>
              </a:spcBef>
            </a:pPr>
            <a:endParaRPr lang="en-US" sz="2000" b="1"/>
          </a:p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00FF00"/>
                </a:solidFill>
              </a:rPr>
              <a:t>  MAXIMAL  CHANGE   IN   THE 1st  BEAT OF INSPIRATION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00FF00"/>
                </a:solidFill>
              </a:rPr>
              <a:t>                                                                      </a:t>
            </a:r>
            <a:r>
              <a:rPr lang="en-US" b="1"/>
              <a:t>L.K HATLE ; CIRC :1989    </a:t>
            </a:r>
          </a:p>
          <a:p>
            <a:pPr algn="l" eaLnBrk="1" hangingPunct="1">
              <a:spcBef>
                <a:spcPct val="50000"/>
              </a:spcBef>
            </a:pPr>
            <a:endParaRPr lang="en-US" sz="1600" b="1"/>
          </a:p>
        </p:txBody>
      </p:sp>
    </p:spTree>
    <p:extLst>
      <p:ext uri="{BB962C8B-B14F-4D97-AF65-F5344CB8AC3E}">
        <p14:creationId xmlns:p14="http://schemas.microsoft.com/office/powerpoint/2010/main" val="142882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9940" name="Picture 2" descr="E: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 descr="E:\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5" descr="E:\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4775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6" descr="E:\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3311525"/>
            <a:ext cx="4729162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27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 smtClean="0">
                <a:latin typeface="Calibri" pitchFamily="34" charset="0"/>
              </a:rPr>
              <a:t>RESPIRATORY VARIATION OF ABDOMINAL AORTIC VELOCITIES</a:t>
            </a:r>
            <a:endParaRPr lang="en-US" sz="3600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1600200"/>
            <a:ext cx="695166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68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25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200" b="1"/>
          </a:p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9966"/>
                </a:solidFill>
              </a:rPr>
              <a:t>DIFFERENTIATION   IS  DIFFICULT  IN</a:t>
            </a:r>
          </a:p>
          <a:p>
            <a:pPr algn="l" eaLnBrk="1" hangingPunct="1">
              <a:spcBef>
                <a:spcPct val="50000"/>
              </a:spcBef>
            </a:pPr>
            <a:endParaRPr lang="en-US" sz="3600" b="1">
              <a:solidFill>
                <a:srgbClr val="FF9966"/>
              </a:solidFill>
            </a:endParaRP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sz="2400" b="1"/>
              <a:t> </a:t>
            </a:r>
            <a:r>
              <a:rPr lang="en-US" sz="3200" b="1"/>
              <a:t>OBESITY /  COPD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sz="3200" b="1"/>
              <a:t> EXTREMES  OF  PRELOAD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sz="3200" b="1"/>
              <a:t> ARRHYTHMIAS  (  AF )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sz="3200" b="1"/>
              <a:t> COMBINED  MYOPERICARDIAL  DISEASE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endParaRPr lang="en-US" sz="3200" b="1"/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endParaRPr lang="en-US" sz="3200" b="1"/>
          </a:p>
          <a:p>
            <a:pPr algn="l" eaLnBrk="1" hangingPunct="1">
              <a:spcBef>
                <a:spcPct val="50000"/>
              </a:spcBef>
            </a:pP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93343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829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800" b="1"/>
          </a:p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9966"/>
                </a:solidFill>
              </a:rPr>
              <a:t>EXAGGERATED  RESPIRATORY  VARIATION  OF  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9966"/>
                </a:solidFill>
              </a:rPr>
              <a:t>MV / TV  VELOCITIES</a:t>
            </a:r>
          </a:p>
          <a:p>
            <a:pPr eaLnBrk="1" hangingPunct="1">
              <a:spcBef>
                <a:spcPct val="50000"/>
              </a:spcBef>
            </a:pPr>
            <a:endParaRPr lang="en-US" sz="3200" b="1">
              <a:solidFill>
                <a:srgbClr val="FF9966"/>
              </a:solidFill>
            </a:endParaRP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sz="2400" b="1"/>
              <a:t> </a:t>
            </a:r>
            <a:r>
              <a:rPr lang="en-US" sz="3200" b="1"/>
              <a:t>CONSTRICTIVE  PERICARDITIS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sz="3200" b="1"/>
              <a:t> CARDIAC  TAMPONADE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sz="3200" b="1"/>
              <a:t> CHRONIC  OBSTRUCTIVE   LUNG  DISEASE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sz="3200" b="1"/>
              <a:t> ACUTE  RV  DILATATION  :    PE ;  RVMI</a:t>
            </a:r>
          </a:p>
          <a:p>
            <a:pPr algn="l" eaLnBrk="1" hangingPunct="1">
              <a:spcBef>
                <a:spcPct val="50000"/>
              </a:spcBef>
            </a:pPr>
            <a:endParaRPr lang="en-US" sz="3200" b="1"/>
          </a:p>
          <a:p>
            <a:pPr algn="l" eaLnBrk="1" hangingPunct="1">
              <a:spcBef>
                <a:spcPct val="50000"/>
              </a:spcBef>
            </a:pPr>
            <a:endParaRPr lang="en-US" sz="3200" b="1"/>
          </a:p>
          <a:p>
            <a:pPr algn="l" eaLnBrk="1" hangingPunct="1">
              <a:spcBef>
                <a:spcPct val="50000"/>
              </a:spcBef>
            </a:pPr>
            <a:endParaRPr lang="en-US" sz="3200" b="1"/>
          </a:p>
          <a:p>
            <a:pPr algn="l" eaLnBrk="1" hangingPunct="1">
              <a:spcBef>
                <a:spcPct val="50000"/>
              </a:spcBef>
            </a:pP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56573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9966"/>
                </a:solidFill>
              </a:rPr>
              <a:t>COPD  ~  CP </a:t>
            </a:r>
            <a:endParaRPr lang="en-US" sz="2400" b="1">
              <a:solidFill>
                <a:srgbClr val="FF9966"/>
              </a:solidFill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2400" b="1"/>
              <a:t>            </a:t>
            </a:r>
            <a:r>
              <a:rPr lang="en-US" sz="2800" b="1"/>
              <a:t>IN  BOTH  MV  E   VELOCITY  SHOW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800" b="1"/>
              <a:t>        RESPIRATORY   VARIATION   </a:t>
            </a:r>
            <a:r>
              <a:rPr lang="en-US" sz="2000" b="1"/>
              <a:t>( 46 ~ 41 % )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</a:rPr>
              <a:t>– BUT  IN   COPD …..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sz="2400" b="1"/>
              <a:t> FEATURES  OF  TYPE III  DD  DO  NOT   OCCUR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endParaRPr lang="en-US" sz="2400" b="1"/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sz="2400" b="1"/>
              <a:t> SVC  VELOCITIES :  SYSTOLIC  FORWARD  FLOW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400" b="1"/>
              <a:t>     VELOCITY  CHANGES  BY  </a:t>
            </a:r>
            <a:r>
              <a:rPr lang="en-US" sz="2400" b="1">
                <a:cs typeface="Arial" charset="0"/>
              </a:rPr>
              <a:t>≥ 20 cm/s  DURING   PHASES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400" b="1">
                <a:cs typeface="Arial" charset="0"/>
              </a:rPr>
              <a:t>     OF  RESPIRATION ( &lt; 5 cm/s  IN  CP )</a:t>
            </a:r>
          </a:p>
          <a:p>
            <a:pPr lvl="1" algn="l" eaLnBrk="1" hangingPunct="1">
              <a:spcBef>
                <a:spcPct val="50000"/>
              </a:spcBef>
            </a:pPr>
            <a:r>
              <a:rPr lang="en-US" sz="2400" b="1">
                <a:cs typeface="Arial" charset="0"/>
              </a:rPr>
              <a:t>			      &gt; 35 %  ↑ IN  SFFV -  IN  SVC </a:t>
            </a:r>
          </a:p>
          <a:p>
            <a:pPr lvl="1" algn="l" eaLnBrk="1" hangingPunct="1">
              <a:spcBef>
                <a:spcPct val="50000"/>
              </a:spcBef>
            </a:pPr>
            <a:endParaRPr lang="en-US" sz="2400" b="1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2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9966"/>
                </a:solidFill>
                <a:effectLst/>
                <a:latin typeface="Arial" charset="0"/>
              </a:rPr>
              <a:t>MV FLOW IN COPD ~ C.P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45060" name="Picture 5" descr="980047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36688"/>
            <a:ext cx="6629400" cy="542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76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9966"/>
                </a:solidFill>
                <a:effectLst/>
                <a:latin typeface="Arial" charset="0"/>
              </a:rPr>
              <a:t>CONSTRICTIVE PERICARDITIS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46084" name="Picture 5" descr="13FF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76350"/>
            <a:ext cx="594360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79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9966"/>
                </a:solidFill>
                <a:effectLst/>
                <a:latin typeface="Arial" charset="0"/>
              </a:rPr>
              <a:t>SVC FLOW IN COPD ~ C.P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47108" name="Picture 5" descr="980047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27163"/>
            <a:ext cx="6858000" cy="54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33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mtClean="0">
                <a:solidFill>
                  <a:srgbClr val="FF9966"/>
                </a:solidFill>
                <a:effectLst/>
                <a:latin typeface="Arial" charset="0"/>
              </a:rPr>
              <a:t>MV  PV  VELOCITIES IN C.P + SR</a:t>
            </a:r>
            <a:r>
              <a:rPr lang="en-US" sz="4000" smtClean="0"/>
              <a:t> </a:t>
            </a:r>
          </a:p>
        </p:txBody>
      </p:sp>
      <p:pic>
        <p:nvPicPr>
          <p:cNvPr id="4813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236663"/>
            <a:ext cx="6400800" cy="5621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39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ABDOMINO JUGULAR  REFLUX</a:t>
            </a: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  <a:solidFill>
            <a:srgbClr val="FFFFFF"/>
          </a:solidFill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↓ RV compliance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       RV dysfunction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       PAH, RVMI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Constriction, RCM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Elevated  PAWP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8130" name="Picture 2" descr="http://www.wildcatanesthesia.com/Lippincott%20Interactive%20CD/media/al/al001g0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8424" y="3962400"/>
            <a:ext cx="5765575" cy="2895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8134" name="Picture 6" descr="http://www.msdlatinamerica.com/ebooks/TextbookofCardiovascularMedicine/files/a97254473ef9125ed66c35f3fc4a834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302656"/>
            <a:ext cx="5791200" cy="2583544"/>
          </a:xfrm>
          <a:prstGeom prst="rect">
            <a:avLst/>
          </a:prstGeom>
          <a:noFill/>
        </p:spPr>
      </p:pic>
      <p:pic>
        <p:nvPicPr>
          <p:cNvPr id="8" name="Picture 7" descr="http://current-medical-diagnosis-and-treatment.org.ua/cardiology_files/loadbinary_004.gif"/>
          <p:cNvPicPr/>
          <p:nvPr/>
        </p:nvPicPr>
        <p:blipFill>
          <a:blip r:embed="rId4" cstate="print"/>
          <a:srcRect l="10838" t="-386" r="725" b="16742"/>
          <a:stretch>
            <a:fillRect/>
          </a:stretch>
        </p:blipFill>
        <p:spPr bwMode="auto">
          <a:xfrm>
            <a:off x="0" y="1295400"/>
            <a:ext cx="3200399" cy="266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080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74638"/>
            <a:ext cx="89154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9966"/>
                </a:solidFill>
                <a:effectLst/>
                <a:latin typeface="Arial" charset="0"/>
              </a:rPr>
              <a:t>MV  PV  VELOCITIES  IN C.P + AF</a:t>
            </a:r>
          </a:p>
        </p:txBody>
      </p:sp>
      <p:pic>
        <p:nvPicPr>
          <p:cNvPr id="4915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454150"/>
            <a:ext cx="7162800" cy="540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48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0180" name="Picture 4" descr="C:\Users\Dheepan\Desktop\ANJALIDEVI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" r="-27" b="53070"/>
          <a:stretch>
            <a:fillRect/>
          </a:stretch>
        </p:blipFill>
        <p:spPr bwMode="auto">
          <a:xfrm>
            <a:off x="4876800" y="0"/>
            <a:ext cx="4267200" cy="2359025"/>
          </a:xfrm>
          <a:prstGeom prst="rect">
            <a:avLst/>
          </a:prstGeom>
          <a:solidFill>
            <a:srgbClr val="C00000"/>
          </a:solidFill>
          <a:ln w="9525">
            <a:solidFill>
              <a:srgbClr val="FF9966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18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1204" name="Picture 2" descr="E: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3" descr="E: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4" descr="E: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673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5" descr="E:\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71850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71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2227" name="Picture 2" descr="C:\Users\Dheepan\Desktop\MRS.PREMA_SIVARAJ_57_F_DR.SSS_20080924103104_1042000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3" y="0"/>
            <a:ext cx="461168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3" descr="C:\Users\Dheepan\Desktop\MRS.PREMA_SIVARAJ_20080924111816_1125400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24225"/>
            <a:ext cx="46482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4" descr="C:\Users\Dheepan\Desktop\MRS.PREMA_SIVARAJ_57_F_DR.SSS_20080924103104_1038190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0113"/>
            <a:ext cx="4495800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MRS.PREMA_SIVARAJ_20080924111816_1118450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800600" cy="3648075"/>
          </a:xfrm>
        </p:spPr>
      </p:pic>
    </p:spTree>
    <p:extLst>
      <p:ext uri="{BB962C8B-B14F-4D97-AF65-F5344CB8AC3E}">
        <p14:creationId xmlns:p14="http://schemas.microsoft.com/office/powerpoint/2010/main" val="341719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00600" y="5562600"/>
            <a:ext cx="4343400" cy="129540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1" smtClean="0"/>
              <a:t>   </a:t>
            </a:r>
            <a:r>
              <a:rPr lang="en-US" b="1" smtClean="0">
                <a:solidFill>
                  <a:srgbClr val="FF9966"/>
                </a:solidFill>
                <a:effectLst/>
                <a:latin typeface="Arial" charset="0"/>
              </a:rPr>
              <a:t>POST OP ECHO TO ASSESS SUCCESS</a:t>
            </a:r>
          </a:p>
        </p:txBody>
      </p:sp>
      <p:pic>
        <p:nvPicPr>
          <p:cNvPr id="53252" name="Picture 5" descr="980069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5408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7" descr="980069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3" y="0"/>
            <a:ext cx="398303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3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106363"/>
            <a:ext cx="8915400" cy="1417637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9966"/>
                </a:solidFill>
                <a:effectLst/>
                <a:latin typeface="Arial" charset="0"/>
              </a:rPr>
              <a:t>ABSENCE OF RESPIRATORY VARIATION OF MV  E  VELOCITY IN CONSTRICTION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4276" name="Picture 5" descr="1899f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80523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7" descr="1899f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00200"/>
            <a:ext cx="5334000" cy="52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15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smtClean="0">
                <a:solidFill>
                  <a:srgbClr val="FF9966"/>
                </a:solidFill>
                <a:effectLst/>
                <a:latin typeface="Arial" charset="0"/>
              </a:rPr>
              <a:t>ANNULUS PARADOXUS</a:t>
            </a:r>
            <a:br>
              <a:rPr lang="en-US" sz="4000" smtClean="0">
                <a:solidFill>
                  <a:srgbClr val="FF9966"/>
                </a:solidFill>
                <a:effectLst/>
                <a:latin typeface="Arial" charset="0"/>
              </a:rPr>
            </a:br>
            <a:r>
              <a:rPr lang="en-US" sz="2400" smtClean="0">
                <a:solidFill>
                  <a:srgbClr val="66FF99"/>
                </a:solidFill>
                <a:effectLst/>
                <a:latin typeface="Arial" charset="0"/>
              </a:rPr>
              <a:t>DESPITE HIGH FILLING PRESSURES   E / E’ &lt; 15 IN CP</a:t>
            </a:r>
            <a:r>
              <a:rPr lang="en-US" sz="3600" smtClean="0">
                <a:solidFill>
                  <a:srgbClr val="FF9966"/>
                </a:solidFill>
                <a:effectLst/>
                <a:latin typeface="Arial" charset="0"/>
              </a:rPr>
              <a:t/>
            </a:r>
            <a:br>
              <a:rPr lang="en-US" sz="3600" smtClean="0">
                <a:solidFill>
                  <a:srgbClr val="FF9966"/>
                </a:solidFill>
                <a:effectLst/>
                <a:latin typeface="Arial" charset="0"/>
              </a:rPr>
            </a:br>
            <a:r>
              <a:rPr lang="en-US" smtClean="0">
                <a:solidFill>
                  <a:srgbClr val="FF9966"/>
                </a:solidFill>
                <a:effectLst/>
                <a:latin typeface="Arial" charset="0"/>
              </a:rPr>
              <a:t>                                    </a:t>
            </a:r>
            <a:r>
              <a:rPr lang="en-US" sz="1600" smtClean="0">
                <a:solidFill>
                  <a:schemeClr val="tx1"/>
                </a:solidFill>
                <a:effectLst/>
                <a:latin typeface="Arial" charset="0"/>
              </a:rPr>
              <a:t>J W HA  CIRCULATION  2001</a:t>
            </a:r>
          </a:p>
        </p:txBody>
      </p:sp>
      <p:pic>
        <p:nvPicPr>
          <p:cNvPr id="5529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681163"/>
            <a:ext cx="7391400" cy="5176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51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3200" smtClean="0">
                <a:solidFill>
                  <a:srgbClr val="FF9966"/>
                </a:solidFill>
                <a:effectLst/>
                <a:latin typeface="Arial" charset="0"/>
              </a:rPr>
              <a:t>TDI M – MODE , MVG &amp;</a:t>
            </a:r>
            <a:r>
              <a:rPr lang="en-US" sz="4000" smtClean="0">
                <a:solidFill>
                  <a:srgbClr val="FF9966"/>
                </a:solidFill>
                <a:effectLst/>
                <a:latin typeface="Arial" charset="0"/>
              </a:rPr>
              <a:t> </a:t>
            </a:r>
            <a:r>
              <a:rPr lang="en-US" sz="3200" smtClean="0">
                <a:solidFill>
                  <a:srgbClr val="FF9966"/>
                </a:solidFill>
                <a:effectLst/>
                <a:latin typeface="Arial" charset="0"/>
              </a:rPr>
              <a:t>TRANSMITRAL FLOW    </a:t>
            </a:r>
            <a:r>
              <a:rPr lang="en-US" sz="1800" smtClean="0">
                <a:solidFill>
                  <a:srgbClr val="FF9966"/>
                </a:solidFill>
                <a:effectLst/>
                <a:latin typeface="Arial" charset="0"/>
              </a:rPr>
              <a:t>A) RCM   B) CP + DIAGNOSTIC MV FLOW  C) CP + NONDIAGNOSTIC MV FLOW</a:t>
            </a:r>
            <a:br>
              <a:rPr lang="en-US" sz="1800" smtClean="0">
                <a:solidFill>
                  <a:srgbClr val="FF9966"/>
                </a:solidFill>
                <a:effectLst/>
                <a:latin typeface="Arial" charset="0"/>
              </a:rPr>
            </a:br>
            <a:r>
              <a:rPr lang="en-US" sz="2800" smtClean="0">
                <a:solidFill>
                  <a:srgbClr val="FF9966"/>
                </a:solidFill>
                <a:effectLst/>
                <a:latin typeface="Arial" charset="0"/>
              </a:rPr>
              <a:t>                                                      </a:t>
            </a:r>
            <a:r>
              <a:rPr lang="en-US" sz="1600" smtClean="0">
                <a:solidFill>
                  <a:schemeClr val="tx1"/>
                </a:solidFill>
                <a:effectLst/>
                <a:latin typeface="Arial" charset="0"/>
              </a:rPr>
              <a:t>P.PALKA ; CIRCULATION : 2000</a:t>
            </a:r>
            <a:r>
              <a:rPr lang="en-US" sz="4000" smtClean="0"/>
              <a:t> </a:t>
            </a:r>
          </a:p>
        </p:txBody>
      </p:sp>
      <p:pic>
        <p:nvPicPr>
          <p:cNvPr id="5632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636713"/>
            <a:ext cx="6553200" cy="5221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56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9966"/>
                </a:solidFill>
              </a:rPr>
              <a:t>MYOCARDIAL  VELOCITY  GRADIENT</a:t>
            </a:r>
          </a:p>
          <a:p>
            <a:pPr algn="l" eaLnBrk="1" hangingPunct="1">
              <a:spcBef>
                <a:spcPct val="50000"/>
              </a:spcBef>
            </a:pPr>
            <a:endParaRPr lang="en-US" sz="3200" b="1">
              <a:solidFill>
                <a:srgbClr val="FF9966"/>
              </a:solidFill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3200" b="1">
                <a:solidFill>
                  <a:srgbClr val="FF9966"/>
                </a:solidFill>
              </a:rPr>
              <a:t>                                  RCM         CP            CP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400" b="1"/>
              <a:t>MVG : VE ( S</a:t>
            </a:r>
            <a:r>
              <a:rPr lang="en-US" sz="2400" b="1" baseline="30000"/>
              <a:t>-1 </a:t>
            </a:r>
            <a:r>
              <a:rPr lang="en-US" sz="2400" b="1"/>
              <a:t>)		2.8 </a:t>
            </a:r>
            <a:r>
              <a:rPr lang="en-US" sz="2400" b="1">
                <a:cs typeface="Arial" charset="0"/>
              </a:rPr>
              <a:t>± 1.2	4.4 + 1.0	4.7 </a:t>
            </a:r>
            <a:r>
              <a:rPr lang="en-US" sz="2400" b="1"/>
              <a:t>±</a:t>
            </a:r>
            <a:r>
              <a:rPr lang="en-US" sz="2400" b="1">
                <a:cs typeface="Arial" charset="0"/>
              </a:rPr>
              <a:t> 0.8</a:t>
            </a:r>
          </a:p>
          <a:p>
            <a:pPr algn="l" eaLnBrk="1" hangingPunct="1">
              <a:spcBef>
                <a:spcPct val="50000"/>
              </a:spcBef>
            </a:pPr>
            <a:endParaRPr lang="en-US" sz="2400" b="1">
              <a:cs typeface="Arial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2400" b="1">
                <a:cs typeface="Arial" charset="0"/>
              </a:rPr>
              <a:t>MVG : RFVP  ( S</a:t>
            </a:r>
            <a:r>
              <a:rPr lang="en-US" sz="2400" b="1" baseline="30000">
                <a:cs typeface="Arial" charset="0"/>
              </a:rPr>
              <a:t>-1 </a:t>
            </a:r>
            <a:r>
              <a:rPr lang="en-US" sz="2400" b="1">
                <a:cs typeface="Arial" charset="0"/>
              </a:rPr>
              <a:t>)</a:t>
            </a:r>
            <a:r>
              <a:rPr lang="en-US" sz="2400" b="1" baseline="30000">
                <a:cs typeface="Arial" charset="0"/>
              </a:rPr>
              <a:t>		</a:t>
            </a:r>
            <a:r>
              <a:rPr lang="en-US" sz="2400" b="1">
                <a:cs typeface="Arial" charset="0"/>
              </a:rPr>
              <a:t>1.9 </a:t>
            </a:r>
            <a:r>
              <a:rPr lang="en-US" sz="2400" b="1"/>
              <a:t>± 0.8	8.7 ± 1.7	3.7 ± 1.4</a:t>
            </a:r>
          </a:p>
          <a:p>
            <a:pPr algn="l" eaLnBrk="1" hangingPunct="1">
              <a:spcBef>
                <a:spcPct val="50000"/>
              </a:spcBef>
            </a:pPr>
            <a:endParaRPr lang="en-US" sz="2400" b="1"/>
          </a:p>
          <a:p>
            <a:pPr algn="l" eaLnBrk="1" hangingPunct="1">
              <a:spcBef>
                <a:spcPct val="50000"/>
              </a:spcBef>
            </a:pPr>
            <a:r>
              <a:rPr lang="en-US" sz="2400" b="1"/>
              <a:t>MVG : IVR ( S</a:t>
            </a:r>
            <a:r>
              <a:rPr lang="en-US" sz="2400" b="1" baseline="30000"/>
              <a:t>-1 </a:t>
            </a:r>
            <a:r>
              <a:rPr lang="en-US" sz="2400" b="1"/>
              <a:t>)		0.7 ± 0.4	- 1.0 ± 0.6	- 0.4 ± 0.3</a:t>
            </a:r>
          </a:p>
          <a:p>
            <a:pPr algn="l" eaLnBrk="1" hangingPunct="1">
              <a:spcBef>
                <a:spcPct val="50000"/>
              </a:spcBef>
            </a:pPr>
            <a:endParaRPr lang="en-US" sz="2400" b="1"/>
          </a:p>
          <a:p>
            <a:pPr algn="l" eaLnBrk="1" hangingPunct="1">
              <a:spcBef>
                <a:spcPct val="50000"/>
              </a:spcBef>
            </a:pPr>
            <a:endParaRPr lang="en-US" b="1"/>
          </a:p>
          <a:p>
            <a:pPr algn="l" eaLnBrk="1" hangingPunct="1">
              <a:spcBef>
                <a:spcPct val="50000"/>
              </a:spcBef>
            </a:pPr>
            <a:endParaRPr lang="en-US" sz="2400" b="1"/>
          </a:p>
          <a:p>
            <a:pPr algn="l" eaLnBrk="1" hangingPunct="1">
              <a:spcBef>
                <a:spcPct val="50000"/>
              </a:spcBef>
            </a:pPr>
            <a:r>
              <a:rPr lang="en-US" sz="2400" b="1">
                <a:cs typeface="Arial" charset="0"/>
              </a:rPr>
              <a:t>						</a:t>
            </a:r>
            <a:r>
              <a:rPr lang="en-US" b="1">
                <a:cs typeface="Arial" charset="0"/>
              </a:rPr>
              <a:t>Palka P; CIRC . 2000; 102: 655</a:t>
            </a:r>
          </a:p>
        </p:txBody>
      </p:sp>
    </p:spTree>
    <p:extLst>
      <p:ext uri="{BB962C8B-B14F-4D97-AF65-F5344CB8AC3E}">
        <p14:creationId xmlns:p14="http://schemas.microsoft.com/office/powerpoint/2010/main" val="181011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8372" name="Picture 5" descr="10F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"/>
            <a:ext cx="89916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48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brown.edu/Courses/Bio_281-cardio/cardio/2001Exam_files/image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6921" y="2000729"/>
            <a:ext cx="3318879" cy="3714271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Jugular Venous Pulse in 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                      </a:t>
            </a:r>
            <a:r>
              <a:rPr lang="en-US" dirty="0"/>
              <a:t> </a:t>
            </a:r>
            <a:r>
              <a:rPr lang="en-US" dirty="0" smtClean="0"/>
              <a:t>  Pericardial Diseases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ln>
            <a:solidFill>
              <a:srgbClr val="00B0F0"/>
            </a:solidFill>
          </a:ln>
        </p:spPr>
        <p:txBody>
          <a:bodyPr/>
          <a:lstStyle/>
          <a:p>
            <a:r>
              <a:rPr lang="en-US" dirty="0" smtClean="0"/>
              <a:t>NORMAL 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X &gt; 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TAMPONADE 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X steep  Y shallow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CONSTRICTION 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X &amp; Y steep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53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9966"/>
                </a:solidFill>
              </a:rPr>
              <a:t>DIFFERENTIAL  DIAGNOSIS</a:t>
            </a:r>
            <a:endParaRPr lang="en-US" sz="1200" b="1">
              <a:solidFill>
                <a:srgbClr val="FF9966"/>
              </a:solidFill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2000" b="1"/>
              <a:t>					       </a:t>
            </a:r>
            <a:r>
              <a:rPr lang="en-US" sz="2800" b="1">
                <a:solidFill>
                  <a:srgbClr val="FFFF00"/>
                </a:solidFill>
              </a:rPr>
              <a:t>RCM			C.P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/>
              <a:t>(13)  </a:t>
            </a:r>
            <a:r>
              <a:rPr lang="en-US" b="1">
                <a:solidFill>
                  <a:srgbClr val="FFC000"/>
                </a:solidFill>
              </a:rPr>
              <a:t>NUCLEAR     PFR	</a:t>
            </a:r>
            <a:r>
              <a:rPr lang="en-US" b="1"/>
              <a:t>		</a:t>
            </a:r>
            <a:r>
              <a:rPr lang="en-US" b="1">
                <a:cs typeface="Arial" charset="0"/>
              </a:rPr>
              <a:t>↓			 ↑ ~</a:t>
            </a:r>
          </a:p>
          <a:p>
            <a:pPr algn="l" eaLnBrk="1" hangingPunct="1">
              <a:spcBef>
                <a:spcPct val="50000"/>
              </a:spcBef>
            </a:pPr>
            <a:endParaRPr lang="en-US" b="1"/>
          </a:p>
          <a:p>
            <a:pPr algn="l" eaLnBrk="1" hangingPunct="1">
              <a:spcBef>
                <a:spcPct val="50000"/>
              </a:spcBef>
            </a:pPr>
            <a:r>
              <a:rPr lang="en-US" b="1"/>
              <a:t>(14 ) </a:t>
            </a:r>
            <a:r>
              <a:rPr lang="en-US" b="1">
                <a:solidFill>
                  <a:srgbClr val="FFC000"/>
                </a:solidFill>
              </a:rPr>
              <a:t>CARDIAC CATHETERIZATION</a:t>
            </a:r>
            <a:r>
              <a:rPr lang="en-US" b="1"/>
              <a:t>	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/>
              <a:t>               RA			       XY  ( M/W )			XY ( M/W )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/>
              <a:t>		</a:t>
            </a:r>
            <a:r>
              <a:rPr lang="en-US" b="1">
                <a:solidFill>
                  <a:srgbClr val="FF9966"/>
                </a:solidFill>
              </a:rPr>
              <a:t>RV / LV PRESSURES	      </a:t>
            </a:r>
            <a:r>
              <a:rPr lang="en-US" sz="1600" b="1">
                <a:solidFill>
                  <a:srgbClr val="FF9966"/>
                </a:solidFill>
              </a:rPr>
              <a:t>LVEDP &gt; RVEDP	          LVEDP = RVEDP				         BY </a:t>
            </a:r>
            <a:r>
              <a:rPr lang="en-US" sz="1600" b="1">
                <a:solidFill>
                  <a:srgbClr val="FF9966"/>
                </a:solidFill>
                <a:cs typeface="Arial" charset="0"/>
              </a:rPr>
              <a:t>≥ 5 mm</a:t>
            </a:r>
          </a:p>
          <a:p>
            <a:pPr algn="l" eaLnBrk="1" hangingPunct="1">
              <a:spcBef>
                <a:spcPct val="50000"/>
              </a:spcBef>
            </a:pPr>
            <a:endParaRPr lang="en-US" sz="1600" b="1">
              <a:cs typeface="Arial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	         </a:t>
            </a:r>
            <a:r>
              <a:rPr lang="en-US" b="1"/>
              <a:t>RVSP ( PASP )	            </a:t>
            </a:r>
            <a:r>
              <a:rPr lang="en-US" b="1">
                <a:cs typeface="Arial" charset="0"/>
              </a:rPr>
              <a:t>Resp. CONCORDANCE        Resp.DISCORDANCE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						&gt; 50 mmHg	         &lt; 50 mmHg</a:t>
            </a:r>
          </a:p>
          <a:p>
            <a:pPr algn="l" eaLnBrk="1" hangingPunct="1">
              <a:spcBef>
                <a:spcPct val="50000"/>
              </a:spcBef>
            </a:pPr>
            <a:endParaRPr lang="en-US" b="1">
              <a:cs typeface="Arial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		</a:t>
            </a:r>
            <a:r>
              <a:rPr lang="en-US" b="1">
                <a:solidFill>
                  <a:srgbClr val="FF9966"/>
                </a:solidFill>
                <a:cs typeface="Arial" charset="0"/>
              </a:rPr>
              <a:t>RVEDP			   &lt; 1/3  OF  RVSP	      &gt; 1/3 OF  RVSP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FF9966"/>
                </a:solidFill>
                <a:cs typeface="Arial" charset="0"/>
              </a:rPr>
              <a:t>	</a:t>
            </a:r>
            <a:r>
              <a:rPr lang="en-US" b="1">
                <a:solidFill>
                  <a:srgbClr val="FF9966"/>
                </a:solidFill>
              </a:rPr>
              <a:t>	                                             Dip &amp; PLATEAU	          Dip &amp; PLATEAU</a:t>
            </a:r>
          </a:p>
        </p:txBody>
      </p:sp>
    </p:spTree>
    <p:extLst>
      <p:ext uri="{BB962C8B-B14F-4D97-AF65-F5344CB8AC3E}">
        <p14:creationId xmlns:p14="http://schemas.microsoft.com/office/powerpoint/2010/main" val="205612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77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/>
          </a:p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9966"/>
                </a:solidFill>
              </a:rPr>
              <a:t>PHASIC  CORONARY   BLOOD   FLOW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</a:rPr>
              <a:t>CORONARY  BLOOD FLOW  RESERVE  REDUCED  IN  BOTH</a:t>
            </a:r>
          </a:p>
          <a:p>
            <a:pPr algn="l" eaLnBrk="1" hangingPunct="1">
              <a:spcBef>
                <a:spcPct val="50000"/>
              </a:spcBef>
            </a:pPr>
            <a:endParaRPr lang="en-US" sz="2400" b="1"/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sz="2400" b="1"/>
              <a:t> MID  LATE  SYSTOLIC  FLOW  REVERSAL  IN  CP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sz="2400" b="1"/>
              <a:t> DECELERATION  ( AND ACCELERATION )  OF  DIASTOLIC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400" b="1"/>
              <a:t>    FLOW  VELOCITY  LESS  IN   BOTH –  MORE  SO  IN  CP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400" b="1"/>
              <a:t>    (  VHT CORRELATED   BY    RR  )    &lt;  9.5	</a:t>
            </a:r>
          </a:p>
          <a:p>
            <a:pPr algn="l" eaLnBrk="1" hangingPunct="1">
              <a:spcBef>
                <a:spcPct val="50000"/>
              </a:spcBef>
            </a:pPr>
            <a:endParaRPr lang="en-US" sz="2400" b="1"/>
          </a:p>
          <a:p>
            <a:pPr algn="l" eaLnBrk="1" hangingPunct="1">
              <a:spcBef>
                <a:spcPct val="50000"/>
              </a:spcBef>
            </a:pPr>
            <a:r>
              <a:rPr lang="en-US" sz="2400" b="1"/>
              <a:t>		</a:t>
            </a:r>
            <a:r>
              <a:rPr lang="en-US" sz="3200" b="1">
                <a:solidFill>
                  <a:srgbClr val="66FF99"/>
                </a:solidFill>
              </a:rPr>
              <a:t>“</a:t>
            </a:r>
            <a:r>
              <a:rPr lang="en-US" sz="3200" b="1">
                <a:solidFill>
                  <a:srgbClr val="66FF99"/>
                </a:solidFill>
                <a:cs typeface="Arial" charset="0"/>
              </a:rPr>
              <a:t>↓ CA  COMPLIANCE  IN  CP”</a:t>
            </a:r>
            <a:endParaRPr lang="en-US" b="1">
              <a:cs typeface="Arial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b="1">
              <a:cs typeface="Arial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2400" b="1">
                <a:cs typeface="Arial" charset="0"/>
              </a:rPr>
              <a:t>					         </a:t>
            </a:r>
            <a:r>
              <a:rPr lang="en-US" sz="1600" b="1">
                <a:cs typeface="Arial" charset="0"/>
              </a:rPr>
              <a:t>T.AKASAKA.Circ.1997; 96 : 1874	</a:t>
            </a:r>
          </a:p>
        </p:txBody>
      </p:sp>
      <p:sp>
        <p:nvSpPr>
          <p:cNvPr id="60419" name="Line 3"/>
          <p:cNvSpPr>
            <a:spLocks noChangeShapeType="1"/>
          </p:cNvSpPr>
          <p:nvPr/>
        </p:nvSpPr>
        <p:spPr bwMode="auto">
          <a:xfrm flipV="1">
            <a:off x="4495800" y="3886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0" name="Line 4"/>
          <p:cNvSpPr>
            <a:spLocks noChangeShapeType="1"/>
          </p:cNvSpPr>
          <p:nvPr/>
        </p:nvSpPr>
        <p:spPr bwMode="auto">
          <a:xfrm>
            <a:off x="4495800" y="38862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1" name="Line 5"/>
          <p:cNvSpPr>
            <a:spLocks noChangeShapeType="1"/>
          </p:cNvSpPr>
          <p:nvPr/>
        </p:nvSpPr>
        <p:spPr bwMode="auto">
          <a:xfrm>
            <a:off x="4267200" y="4038600"/>
            <a:ext cx="203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1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0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9550"/>
            <a:ext cx="9144000" cy="6648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 descr="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53084" r="25160"/>
          <a:stretch>
            <a:fillRect/>
          </a:stretch>
        </p:blipFill>
        <p:spPr bwMode="auto">
          <a:xfrm>
            <a:off x="3794125" y="228600"/>
            <a:ext cx="5349875" cy="4114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10000" y="228600"/>
            <a:ext cx="5334000" cy="8382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rPr>
              <a:t>  STEEP </a:t>
            </a:r>
            <a:r>
              <a:rPr lang="en-US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rPr>
              <a:t>X &amp; Y IMPART W / M WAVE FORM IN</a:t>
            </a:r>
            <a:br>
              <a:rPr lang="en-US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rPr>
            </a:br>
            <a:r>
              <a:rPr lang="en-US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rPr>
              <a:t>                  CONSTRICTIVE </a:t>
            </a:r>
            <a:r>
              <a:rPr lang="en-US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rPr>
              <a:t>PERICARDITIS</a:t>
            </a:r>
          </a:p>
        </p:txBody>
      </p:sp>
    </p:spTree>
    <p:extLst>
      <p:ext uri="{BB962C8B-B14F-4D97-AF65-F5344CB8AC3E}">
        <p14:creationId xmlns:p14="http://schemas.microsoft.com/office/powerpoint/2010/main" val="277799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2468" name="Picture 2" descr="C:\Users\Dheepan\Desktop\20091110_132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963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54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63491" name="Picture 7" descr="GSM 65M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1138"/>
            <a:ext cx="9144000" cy="664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7" descr="GSM 65M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138"/>
            <a:ext cx="9144000" cy="66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6" descr="GSM 65M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2" t="51431" r="58165"/>
          <a:stretch>
            <a:fillRect/>
          </a:stretch>
        </p:blipFill>
        <p:spPr bwMode="auto">
          <a:xfrm>
            <a:off x="5105400" y="1752600"/>
            <a:ext cx="3943350" cy="382905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56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64515" name="Picture 6" descr="GSM 65M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1138"/>
            <a:ext cx="9144000" cy="664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59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5540" name="Picture 4" descr="C:\Users\Dheepan\Desktop\20091110_1319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43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 descr="C:\Users\Dheepan\Desktop\Pericardium\cp presures\GSM 65M 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4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706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7588" name="Picture 5" descr="C:\Users\Dheepan\Desktop\20091110_1325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963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60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68611" name="Picture 4" descr="GSM 65M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8600"/>
            <a:ext cx="9120188" cy="662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10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2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4763"/>
            <a:ext cx="7485063" cy="6853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31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FC000"/>
                </a:solidFill>
              </a:rPr>
              <a:t>Parameter		                   CP                            RCM               Severe  TR </a:t>
            </a:r>
          </a:p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</a:rPr>
              <a:t>Transmitral inflow                          </a:t>
            </a:r>
            <a:r>
              <a:rPr lang="en-US" sz="1400" b="1">
                <a:solidFill>
                  <a:srgbClr val="FFFF00"/>
                </a:solidFill>
              </a:rPr>
              <a:t>Respiratory variation                  No variation                  No Variation</a:t>
            </a:r>
          </a:p>
          <a:p>
            <a:pPr algn="l">
              <a:spcBef>
                <a:spcPct val="50000"/>
              </a:spcBef>
            </a:pPr>
            <a:r>
              <a:rPr lang="en-US" sz="1600" b="1"/>
              <a:t>LV longitudinal annular Velocity</a:t>
            </a:r>
            <a:r>
              <a:rPr lang="en-US" sz="1400" b="1"/>
              <a:t>      Normal / Increased	          Decreased	               N/A</a:t>
            </a:r>
          </a:p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</a:rPr>
              <a:t>LV longitudinal strain	                 Normal		       Decreased	            N/A</a:t>
            </a:r>
          </a:p>
          <a:p>
            <a:pPr algn="l">
              <a:spcBef>
                <a:spcPct val="50000"/>
              </a:spcBef>
            </a:pPr>
            <a:r>
              <a:rPr lang="en-US" sz="1600" b="1"/>
              <a:t>LV circumferential strain	              Decreased		       Decreased	            N/A</a:t>
            </a:r>
          </a:p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</a:rPr>
              <a:t>LV torsion	                              Decreased	                       Normal	            N/A</a:t>
            </a:r>
          </a:p>
          <a:p>
            <a:pPr algn="l">
              <a:spcBef>
                <a:spcPct val="50000"/>
              </a:spcBef>
            </a:pPr>
            <a:r>
              <a:rPr lang="en-US" sz="1600" b="1"/>
              <a:t>LV epicardial motion                           Decreased	                Normal / Decreased           N/A</a:t>
            </a:r>
          </a:p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</a:rPr>
              <a:t>LV endocardial motion	              Increased                        Decreased                    N/A</a:t>
            </a:r>
          </a:p>
          <a:p>
            <a:pPr algn="l">
              <a:spcBef>
                <a:spcPct val="50000"/>
              </a:spcBef>
            </a:pPr>
            <a:r>
              <a:rPr lang="en-US" sz="1600" b="1"/>
              <a:t>BNP	    		       Normal / minimal </a:t>
            </a:r>
            <a:r>
              <a:rPr lang="en-US" sz="1600" b="1">
                <a:sym typeface="Symbol" pitchFamily="18" charset="2"/>
              </a:rPr>
              <a:t>	                                         </a:t>
            </a:r>
          </a:p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  <a:sym typeface="Symbol" pitchFamily="18" charset="2"/>
              </a:rPr>
              <a:t>Mean  RAP		                    		             		              </a:t>
            </a:r>
          </a:p>
          <a:p>
            <a:pPr algn="l">
              <a:spcBef>
                <a:spcPct val="50000"/>
              </a:spcBef>
            </a:pPr>
            <a:r>
              <a:rPr lang="en-US" sz="1600" b="1"/>
              <a:t>LVEDP	                                 	    </a:t>
            </a:r>
            <a:r>
              <a:rPr lang="en-US" sz="1600" b="1">
                <a:sym typeface="Symbol" pitchFamily="18" charset="2"/>
              </a:rPr>
              <a:t>		             		         Normal</a:t>
            </a:r>
          </a:p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  <a:sym typeface="Symbol" pitchFamily="18" charset="2"/>
              </a:rPr>
              <a:t>RA “v wave”	                                    	                         Normal	             </a:t>
            </a:r>
          </a:p>
          <a:p>
            <a:pPr algn="l">
              <a:spcBef>
                <a:spcPct val="50000"/>
              </a:spcBef>
            </a:pPr>
            <a:r>
              <a:rPr lang="en-US" sz="1600" b="1">
                <a:sym typeface="Symbol" pitchFamily="18" charset="2"/>
              </a:rPr>
              <a:t>RV rapid filling wave	   No change with Exp.                                                        </a:t>
            </a:r>
          </a:p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  <a:sym typeface="Symbol" pitchFamily="18" charset="2"/>
              </a:rPr>
              <a:t>Expiration                                       </a:t>
            </a:r>
            <a:r>
              <a:rPr lang="en-US" sz="1400" b="1">
                <a:solidFill>
                  <a:srgbClr val="FFFF00"/>
                </a:solidFill>
                <a:sym typeface="Symbol" pitchFamily="18" charset="2"/>
              </a:rPr>
              <a:t>LVEDP &gt;&gt; RVEDP                   LVEDP &gt; RVEDP        LVEDP &gt; RVEDP</a:t>
            </a:r>
            <a:endParaRPr lang="en-US" sz="1600" b="1">
              <a:solidFill>
                <a:srgbClr val="FFFF00"/>
              </a:solidFill>
              <a:sym typeface="Symbol" pitchFamily="18" charset="2"/>
            </a:endParaRPr>
          </a:p>
          <a:p>
            <a:pPr algn="l">
              <a:spcBef>
                <a:spcPct val="50000"/>
              </a:spcBef>
            </a:pPr>
            <a:r>
              <a:rPr lang="en-US" sz="1600" b="1">
                <a:sym typeface="Symbol" pitchFamily="18" charset="2"/>
              </a:rPr>
              <a:t>Inspiration		         </a:t>
            </a:r>
            <a:r>
              <a:rPr lang="en-US" sz="1400" b="1">
                <a:sym typeface="Symbol" pitchFamily="18" charset="2"/>
              </a:rPr>
              <a:t>LVEDP &gt;  RVEDP	    RVEDP &gt; LVEDP       RVEDP&gt;&gt; LVEDP</a:t>
            </a:r>
            <a:endParaRPr lang="en-US" sz="1200" b="1">
              <a:sym typeface="Symbol" pitchFamily="18" charset="2"/>
            </a:endParaRPr>
          </a:p>
        </p:txBody>
      </p:sp>
      <p:sp>
        <p:nvSpPr>
          <p:cNvPr id="70659" name="Line 3"/>
          <p:cNvSpPr>
            <a:spLocks noChangeShapeType="1"/>
          </p:cNvSpPr>
          <p:nvPr/>
        </p:nvSpPr>
        <p:spPr bwMode="auto">
          <a:xfrm>
            <a:off x="0" y="381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0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smtClean="0">
                <a:solidFill>
                  <a:srgbClr val="FF9966"/>
                </a:solidFill>
                <a:effectLst/>
                <a:latin typeface="Arial" charset="0"/>
              </a:rPr>
              <a:t>VARIANT FORMS OF </a:t>
            </a:r>
            <a:br>
              <a:rPr lang="en-US" sz="4000" smtClean="0">
                <a:solidFill>
                  <a:srgbClr val="FF9966"/>
                </a:solidFill>
                <a:effectLst/>
                <a:latin typeface="Arial" charset="0"/>
              </a:rPr>
            </a:br>
            <a:r>
              <a:rPr lang="en-US" sz="4000" smtClean="0">
                <a:solidFill>
                  <a:srgbClr val="FF9966"/>
                </a:solidFill>
                <a:effectLst/>
                <a:latin typeface="Arial" charset="0"/>
              </a:rPr>
              <a:t>CONSTRICTIVE PERICARDITIS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sz="3300" b="1" smtClean="0">
                <a:solidFill>
                  <a:srgbClr val="66FF99"/>
                </a:solidFill>
                <a:effectLst/>
                <a:latin typeface="Arial" charset="0"/>
              </a:rPr>
              <a:t>EFFUSIVE – CONSTRICTVE :</a:t>
            </a:r>
            <a:r>
              <a:rPr lang="en-US" sz="3600" b="1" smtClean="0">
                <a:effectLst/>
                <a:latin typeface="Arial" charset="0"/>
              </a:rPr>
              <a:t> </a:t>
            </a:r>
            <a:r>
              <a:rPr lang="en-US" sz="2700" b="1" smtClean="0">
                <a:effectLst/>
                <a:latin typeface="Arial" charset="0"/>
              </a:rPr>
              <a:t>TAMPONADE BY FLUID  ; REMOVAL &gt; CONSTRICTION ( VISCERAL ).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sz="3300" b="1" smtClean="0">
                <a:solidFill>
                  <a:srgbClr val="66FF99"/>
                </a:solidFill>
                <a:effectLst/>
                <a:latin typeface="Arial" charset="0"/>
              </a:rPr>
              <a:t>OCCULT CONSTRICTION</a:t>
            </a:r>
            <a:r>
              <a:rPr lang="en-US" sz="2700" b="1" smtClean="0">
                <a:solidFill>
                  <a:srgbClr val="66FF99"/>
                </a:solidFill>
                <a:effectLst/>
                <a:latin typeface="Arial" charset="0"/>
              </a:rPr>
              <a:t> :</a:t>
            </a:r>
            <a:r>
              <a:rPr lang="en-US" sz="2700" b="1" smtClean="0">
                <a:effectLst/>
                <a:latin typeface="Arial" charset="0"/>
              </a:rPr>
              <a:t>   HEMODYNAMICS NORMAL AT REST ; FEATURES OF CONSTRICTION AFTER VOLUME EXPANSION.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sz="3300" b="1" smtClean="0">
                <a:solidFill>
                  <a:srgbClr val="66FF99"/>
                </a:solidFill>
                <a:effectLst/>
                <a:latin typeface="Arial" charset="0"/>
              </a:rPr>
              <a:t>TRANSIENT CONSTRICTION :</a:t>
            </a:r>
            <a:r>
              <a:rPr lang="en-US" sz="2700" b="1" smtClean="0">
                <a:effectLst/>
                <a:latin typeface="Arial" charset="0"/>
              </a:rPr>
              <a:t> DEVELOPMENT OF FEATURES OF CONSTRICTION AS FLUID RESOLVES – ONLY TO DISAPPEAR AFTER FEW WEEKS. 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sz="3300" b="1" smtClean="0">
                <a:solidFill>
                  <a:srgbClr val="66FF99"/>
                </a:solidFill>
                <a:effectLst/>
                <a:latin typeface="Arial" charset="0"/>
              </a:rPr>
              <a:t>LOCALIZED CONSTRICTION :</a:t>
            </a:r>
            <a:r>
              <a:rPr lang="en-US" sz="2700" b="1" smtClean="0">
                <a:effectLst/>
                <a:latin typeface="Arial" charset="0"/>
              </a:rPr>
              <a:t> CONSTRICTION LIMITED TO RV OR LV ; FEATURES OF VENTRICULAR INTERDEPENDENCE ABSENT</a:t>
            </a:r>
          </a:p>
        </p:txBody>
      </p:sp>
    </p:spTree>
    <p:extLst>
      <p:ext uri="{BB962C8B-B14F-4D97-AF65-F5344CB8AC3E}">
        <p14:creationId xmlns:p14="http://schemas.microsoft.com/office/powerpoint/2010/main" val="363604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74756" name="Picture 5" descr="Figure 7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97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75780" name="Picture 4" descr="eff const per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09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9966"/>
                </a:solidFill>
                <a:effectLst/>
                <a:latin typeface="Arial" charset="0"/>
              </a:rPr>
              <a:t>TRANSIENT CONSTRICTION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76804" name="Picture 5" descr="30140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4450"/>
            <a:ext cx="91059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7" descr="30140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7675"/>
            <a:ext cx="91059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73790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038600" y="274638"/>
            <a:ext cx="4648200" cy="6126162"/>
          </a:xfrm>
        </p:spPr>
        <p:txBody>
          <a:bodyPr/>
          <a:lstStyle/>
          <a:p>
            <a:pPr eaLnBrk="1" hangingPunct="1">
              <a:defRPr/>
            </a:pPr>
            <a:r>
              <a:rPr lang="en-US" b="0" smtClean="0"/>
              <a:t/>
            </a:r>
            <a:br>
              <a:rPr lang="en-US" b="0" smtClean="0"/>
            </a:br>
            <a:r>
              <a:rPr lang="en-US" b="0" smtClean="0"/>
              <a:t/>
            </a:r>
            <a:br>
              <a:rPr lang="en-US" b="0" smtClean="0"/>
            </a:br>
            <a:r>
              <a:rPr lang="en-US" b="0" smtClean="0"/>
              <a:t/>
            </a:r>
            <a:br>
              <a:rPr lang="en-US" b="0" smtClean="0"/>
            </a:br>
            <a:r>
              <a:rPr lang="en-US" b="0" smtClean="0"/>
              <a:t/>
            </a:r>
            <a:br>
              <a:rPr lang="en-US" b="0" smtClean="0"/>
            </a:br>
            <a:r>
              <a:rPr lang="en-US" b="0" smtClean="0"/>
              <a:t/>
            </a:r>
            <a:br>
              <a:rPr lang="en-US" b="0" smtClean="0"/>
            </a:br>
            <a:r>
              <a:rPr lang="en-US" sz="3200" smtClean="0">
                <a:solidFill>
                  <a:srgbClr val="FF9966"/>
                </a:solidFill>
                <a:effectLst/>
                <a:latin typeface="Arial" charset="0"/>
              </a:rPr>
              <a:t>RESOLUTION BY CT IN </a:t>
            </a:r>
            <a:br>
              <a:rPr lang="en-US" sz="3200" smtClean="0">
                <a:solidFill>
                  <a:srgbClr val="FF9966"/>
                </a:solidFill>
                <a:effectLst/>
                <a:latin typeface="Arial" charset="0"/>
              </a:rPr>
            </a:br>
            <a:r>
              <a:rPr lang="en-US" sz="4000" smtClean="0">
                <a:solidFill>
                  <a:srgbClr val="FF9966"/>
                </a:solidFill>
                <a:effectLst/>
                <a:latin typeface="Arial" charset="0"/>
              </a:rPr>
              <a:t>TRANSIENT </a:t>
            </a:r>
            <a:br>
              <a:rPr lang="en-US" sz="4000" smtClean="0">
                <a:solidFill>
                  <a:srgbClr val="FF9966"/>
                </a:solidFill>
                <a:effectLst/>
                <a:latin typeface="Arial" charset="0"/>
              </a:rPr>
            </a:br>
            <a:r>
              <a:rPr lang="en-US" sz="4000" smtClean="0">
                <a:solidFill>
                  <a:srgbClr val="FF9966"/>
                </a:solidFill>
                <a:effectLst/>
                <a:latin typeface="Arial" charset="0"/>
              </a:rPr>
              <a:t>CONSTRICTION</a:t>
            </a:r>
          </a:p>
        </p:txBody>
      </p:sp>
      <p:pic>
        <p:nvPicPr>
          <p:cNvPr id="77827" name="Picture 5" descr="30140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7" descr=" 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6200"/>
            <a:ext cx="47244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82464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smtClean="0">
                <a:solidFill>
                  <a:srgbClr val="FF9966"/>
                </a:solidFill>
                <a:effectLst/>
                <a:latin typeface="Arial" charset="0"/>
              </a:rPr>
              <a:t>SUBACUTE ~ CHRONIC CONSTRICTION</a:t>
            </a:r>
            <a:r>
              <a:rPr lang="en-US" sz="4000" smtClean="0"/>
              <a:t>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6019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1" smtClean="0"/>
              <a:t>  </a:t>
            </a:r>
            <a:r>
              <a:rPr lang="en-US" b="1" smtClean="0">
                <a:solidFill>
                  <a:srgbClr val="66FF99"/>
                </a:solidFill>
                <a:latin typeface="Arial" charset="0"/>
              </a:rPr>
              <a:t>FEATURE</a:t>
            </a:r>
            <a:r>
              <a:rPr lang="en-US" smtClean="0">
                <a:solidFill>
                  <a:srgbClr val="66FF99"/>
                </a:solidFill>
                <a:latin typeface="Arial" charset="0"/>
              </a:rPr>
              <a:t>                  </a:t>
            </a:r>
            <a:r>
              <a:rPr lang="en-US" sz="2300" b="1" smtClean="0">
                <a:solidFill>
                  <a:srgbClr val="66FF99"/>
                </a:solidFill>
                <a:latin typeface="Arial" charset="0"/>
              </a:rPr>
              <a:t>SUBACUTE              CHRONIC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300" b="1" smtClean="0">
                <a:solidFill>
                  <a:srgbClr val="66FF99"/>
                </a:solidFill>
                <a:latin typeface="Arial" charset="0"/>
              </a:rPr>
              <a:t>                                                    ( ELASTIC )          ( RIGID SHELL)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2300" b="1" smtClean="0">
              <a:solidFill>
                <a:srgbClr val="66FF99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300" b="1" smtClean="0">
                <a:latin typeface="Arial" charset="0"/>
              </a:rPr>
              <a:t>PARADOXICAL PULSE           PRESENT                  ABSENT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300" b="1" smtClean="0">
                <a:latin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300" b="1" smtClean="0">
                <a:latin typeface="Arial" charset="0"/>
              </a:rPr>
              <a:t>JUGULAR VENOUS PULSE         XY                              xY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2300" b="1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300" b="1" smtClean="0">
                <a:latin typeface="Arial" charset="0"/>
              </a:rPr>
              <a:t>DIP &amp; PLATEAU                           ABSENT                 PRESENT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2300" b="1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300" b="1" smtClean="0">
                <a:latin typeface="Arial" charset="0"/>
              </a:rPr>
              <a:t>PERICARDIAL EFFUSION               ++                             +-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2300" b="1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300" b="1" smtClean="0">
                <a:latin typeface="Arial" charset="0"/>
              </a:rPr>
              <a:t>PERICARDIAL CALCIFICATION      -                                +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2300" b="1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300" b="1" smtClean="0">
                <a:latin typeface="Arial" charset="0"/>
              </a:rPr>
              <a:t>CONSTRICTION BY                     VISCERAL        FUSED LAYER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2300" b="1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24264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7" descr="spenc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0"/>
            <a:ext cx="22399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83972" name="Picture 5" descr="Figure 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0104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34988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" name="9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576388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287182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228600" y="673100"/>
            <a:ext cx="89154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FFFF00"/>
                </a:solidFill>
              </a:rPr>
              <a:t>          TAMPONADE  </a:t>
            </a:r>
            <a:r>
              <a:rPr lang="en-US" sz="3200" b="1" dirty="0">
                <a:solidFill>
                  <a:srgbClr val="FFFF00"/>
                </a:solidFill>
              </a:rPr>
              <a:t>~  CONSTRICTION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FF00"/>
                </a:solidFill>
              </a:rPr>
              <a:t>SIMILARITIES  :  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 b="1" dirty="0">
                <a:sym typeface="Symbol" pitchFamily="18" charset="2"/>
              </a:rPr>
              <a:t></a:t>
            </a:r>
            <a:r>
              <a:rPr lang="en-US" sz="2000" b="1" dirty="0"/>
              <a:t>FP   OF   VENTRICLES  ; </a:t>
            </a:r>
            <a:r>
              <a:rPr lang="en-US" sz="2000" b="1" dirty="0">
                <a:sym typeface="Symbol" pitchFamily="18" charset="2"/>
              </a:rPr>
              <a:t></a:t>
            </a:r>
            <a:r>
              <a:rPr lang="en-US" sz="2000" b="1" dirty="0"/>
              <a:t>AP  ; </a:t>
            </a:r>
            <a:r>
              <a:rPr lang="en-US" sz="2000" b="1" dirty="0">
                <a:sym typeface="Symbol" pitchFamily="18" charset="2"/>
              </a:rPr>
              <a:t></a:t>
            </a:r>
            <a:r>
              <a:rPr lang="en-US" sz="2000" b="1" dirty="0"/>
              <a:t> VENOUS  PRESSURES 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 b="1" dirty="0"/>
              <a:t>EXAGGERATION  OF  LV,  RV   FILLING  PATTERNS  DURING  					   RESPIRATION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 b="1" dirty="0"/>
              <a:t>ELEVATION  AND  EQUALIZATION  OF  PRESSURES  IN  CHAMBERS</a:t>
            </a:r>
          </a:p>
          <a:p>
            <a:pPr lvl="4" algn="l" eaLnBrk="1" hangingPunct="1">
              <a:spcBef>
                <a:spcPct val="50000"/>
              </a:spcBef>
              <a:buFont typeface="Symbol" pitchFamily="18" charset="2"/>
              <a:buNone/>
            </a:pPr>
            <a:r>
              <a:rPr lang="en-US" sz="2400" b="1" dirty="0"/>
              <a:t>	  </a:t>
            </a:r>
            <a:r>
              <a:rPr lang="en-US" sz="2400" b="1" dirty="0">
                <a:sym typeface="Symbol" pitchFamily="18" charset="2"/>
              </a:rPr>
              <a:t></a:t>
            </a:r>
            <a:r>
              <a:rPr lang="en-US" sz="2400" b="1" dirty="0"/>
              <a:t>SV      </a:t>
            </a:r>
            <a:r>
              <a:rPr lang="en-US" sz="2400" b="1" dirty="0">
                <a:sym typeface="Symbol" pitchFamily="18" charset="2"/>
              </a:rPr>
              <a:t></a:t>
            </a:r>
            <a:r>
              <a:rPr lang="en-US" sz="2400" b="1" dirty="0"/>
              <a:t> CO 	</a:t>
            </a:r>
            <a:r>
              <a:rPr lang="en-US" sz="2400" b="1" dirty="0">
                <a:sym typeface="Symbol" pitchFamily="18" charset="2"/>
              </a:rPr>
              <a:t></a:t>
            </a:r>
            <a:r>
              <a:rPr lang="en-US" sz="2400" b="1" dirty="0"/>
              <a:t> HR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FF00"/>
                </a:solidFill>
              </a:rPr>
              <a:t>DISSIMILARITIES :</a:t>
            </a:r>
          </a:p>
          <a:p>
            <a:pPr algn="l" eaLnBrk="1" hangingPunct="1">
              <a:spcBef>
                <a:spcPct val="50000"/>
              </a:spcBef>
              <a:buFont typeface="Symbol" pitchFamily="18" charset="2"/>
              <a:buNone/>
            </a:pPr>
            <a:r>
              <a:rPr lang="en-US" sz="2000" b="1" dirty="0"/>
              <a:t>			       </a:t>
            </a:r>
            <a:r>
              <a:rPr lang="en-US" sz="2000" b="1" i="1" dirty="0">
                <a:solidFill>
                  <a:srgbClr val="00FF00"/>
                </a:solidFill>
              </a:rPr>
              <a:t>ED Dip         V.P        PP         VENOUS				 	                                               FLOW</a:t>
            </a:r>
            <a:r>
              <a:rPr lang="en-US" sz="2000" b="1" dirty="0"/>
              <a:t>	   </a:t>
            </a:r>
          </a:p>
          <a:p>
            <a:pPr algn="l" eaLnBrk="1" hangingPunct="1">
              <a:spcBef>
                <a:spcPct val="50000"/>
              </a:spcBef>
              <a:buFont typeface="Symbol" pitchFamily="18" charset="2"/>
              <a:buNone/>
            </a:pPr>
            <a:r>
              <a:rPr lang="en-US" sz="2000" b="1" dirty="0">
                <a:solidFill>
                  <a:srgbClr val="FFFF00"/>
                </a:solidFill>
              </a:rPr>
              <a:t>TAMPONADE</a:t>
            </a:r>
            <a:r>
              <a:rPr lang="en-US" sz="2000" b="1" dirty="0"/>
              <a:t>		          X                 </a:t>
            </a:r>
            <a:r>
              <a:rPr lang="en-US" sz="2000" b="1" dirty="0" err="1"/>
              <a:t>X</a:t>
            </a:r>
            <a:r>
              <a:rPr lang="en-US" sz="2000" b="1" dirty="0"/>
              <a:t>           </a:t>
            </a:r>
            <a:r>
              <a:rPr lang="en-US" sz="2000" b="1" dirty="0">
                <a:latin typeface="Tahoma" pitchFamily="34" charset="0"/>
                <a:cs typeface="Tahoma" pitchFamily="34" charset="0"/>
              </a:rPr>
              <a:t>√   </a:t>
            </a:r>
            <a:r>
              <a:rPr lang="en-US" sz="2000" b="1" dirty="0"/>
              <a:t>      UNIMODAL</a:t>
            </a:r>
          </a:p>
          <a:p>
            <a:pPr algn="l" eaLnBrk="1" hangingPunct="1">
              <a:spcBef>
                <a:spcPct val="50000"/>
              </a:spcBef>
              <a:buFont typeface="Symbol" pitchFamily="18" charset="2"/>
              <a:buNone/>
            </a:pPr>
            <a:r>
              <a:rPr lang="en-US" sz="2000" b="1" dirty="0">
                <a:solidFill>
                  <a:srgbClr val="FFFF00"/>
                </a:solidFill>
              </a:rPr>
              <a:t>CONSTRICTION </a:t>
            </a:r>
            <a:r>
              <a:rPr lang="en-US" sz="2000" b="1" dirty="0"/>
              <a:t>           PROMINENT       +            X         BIMODAL </a:t>
            </a:r>
          </a:p>
        </p:txBody>
      </p:sp>
      <p:sp>
        <p:nvSpPr>
          <p:cNvPr id="79875" name="Line 3"/>
          <p:cNvSpPr>
            <a:spLocks noChangeShapeType="1"/>
          </p:cNvSpPr>
          <p:nvPr/>
        </p:nvSpPr>
        <p:spPr bwMode="auto">
          <a:xfrm flipV="1">
            <a:off x="4953000" y="46482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6" name="Line 4"/>
          <p:cNvSpPr>
            <a:spLocks noChangeShapeType="1"/>
          </p:cNvSpPr>
          <p:nvPr/>
        </p:nvSpPr>
        <p:spPr bwMode="auto">
          <a:xfrm>
            <a:off x="4943475" y="4648200"/>
            <a:ext cx="542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7" name="Line 5"/>
          <p:cNvSpPr>
            <a:spLocks noChangeShapeType="1"/>
          </p:cNvSpPr>
          <p:nvPr/>
        </p:nvSpPr>
        <p:spPr bwMode="auto">
          <a:xfrm>
            <a:off x="4818062" y="4800600"/>
            <a:ext cx="134938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3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8601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40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2236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91139" name="Picture 2" descr="C:\Users\Dheepan\Desktop\Pericardium\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725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70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FF9966"/>
                </a:solidFill>
                <a:effectLst/>
                <a:latin typeface="Arial" charset="0"/>
              </a:rPr>
              <a:t>PRESSURE VOLUME RELATIONSHIP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92164" name="Picture 9" descr="5422-0550x03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1066800"/>
            <a:ext cx="470217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24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93187" name="Picture 2" descr="C:\Users\Dheepan\Desktop\Pericardium\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908208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669394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95236" name="Picture 5" descr="30140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6650"/>
            <a:ext cx="9144000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54664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" name="9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3499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97284" name="Picture 3" descr="5 (2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4673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4" descr="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2362200"/>
            <a:ext cx="4673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81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98308" name="Picture 2" descr="C:\Users\Dheepan\Desktop\Pericardium\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144000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14766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>
                <a:solidFill>
                  <a:srgbClr val="FF9966"/>
                </a:solidFill>
                <a:effectLst/>
                <a:latin typeface="Arial" charset="0"/>
              </a:rPr>
              <a:t>POST OPERATIVE STUDY IN C.P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99332" name="Picture 5" descr=" 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370363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7" descr=" 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693988"/>
            <a:ext cx="5486400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18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4000" smtClean="0">
                <a:solidFill>
                  <a:srgbClr val="FF9966"/>
                </a:solidFill>
                <a:effectLst/>
                <a:latin typeface="Arial" charset="0"/>
              </a:rPr>
              <a:t>MYOCARDIAL VELOCITY GRADIENT</a:t>
            </a:r>
            <a:br>
              <a:rPr lang="en-US" sz="4000" smtClean="0">
                <a:solidFill>
                  <a:srgbClr val="FF9966"/>
                </a:solidFill>
                <a:effectLst/>
                <a:latin typeface="Arial" charset="0"/>
              </a:rPr>
            </a:br>
            <a:r>
              <a:rPr lang="en-US" sz="4000" smtClean="0">
                <a:solidFill>
                  <a:srgbClr val="FF9966"/>
                </a:solidFill>
                <a:effectLst/>
                <a:latin typeface="Arial" charset="0"/>
              </a:rPr>
              <a:t>                                      </a:t>
            </a:r>
            <a:r>
              <a:rPr lang="en-US" sz="1600" smtClean="0">
                <a:solidFill>
                  <a:schemeClr val="tx1"/>
                </a:solidFill>
                <a:effectLst/>
                <a:latin typeface="Arial" charset="0"/>
              </a:rPr>
              <a:t>P.PALKA ; CIRCULATION : 2000</a:t>
            </a:r>
            <a:r>
              <a:rPr lang="en-US" sz="4000" smtClean="0"/>
              <a:t> </a:t>
            </a:r>
          </a:p>
        </p:txBody>
      </p:sp>
      <p:pic>
        <p:nvPicPr>
          <p:cNvPr id="10035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47800"/>
            <a:ext cx="3484563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25575"/>
            <a:ext cx="5867400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64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5050"/>
                </a:solidFill>
              </a:rPr>
              <a:t>PHYSIOLOGICAL SPLIT OF S2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42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1380" name="Picture 4" descr="C:\Users\Dheepan\Desktop\20091110_1319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31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02404" name="Picture 5" descr="1899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738"/>
            <a:ext cx="9144000" cy="578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6593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S2 IN PULMONARY HYPERTENSION</a:t>
            </a:r>
            <a:endParaRPr lang="en-US" b="1" dirty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b="1" dirty="0" smtClean="0">
                <a:solidFill>
                  <a:srgbClr val="FF5050"/>
                </a:solidFill>
              </a:rPr>
              <a:t>    Can a narrow split of S2 be heard at bedside ?</a:t>
            </a:r>
          </a:p>
          <a:p>
            <a:pPr eaLnBrk="1" hangingPunct="1">
              <a:buFont typeface="Arial" charset="0"/>
              <a:buNone/>
            </a:pPr>
            <a:r>
              <a:rPr lang="en-US" dirty="0" smtClean="0"/>
              <a:t>        </a:t>
            </a:r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yes!  In the form of impure  S2</a:t>
            </a:r>
          </a:p>
          <a:p>
            <a:pPr eaLnBrk="1" hangingPunct="1">
              <a:buFont typeface="Arial" charset="0"/>
              <a:buNone/>
            </a:pPr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       loud P2 makes split audible despite the </a:t>
            </a:r>
          </a:p>
          <a:p>
            <a:pPr eaLnBrk="1" hangingPunct="1">
              <a:buFont typeface="Arial" charset="0"/>
              <a:buNone/>
            </a:pPr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             A2-P2  interval being ~ 20 </a:t>
            </a:r>
            <a:r>
              <a:rPr lang="en-US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ms</a:t>
            </a:r>
            <a:endParaRPr lang="en-US" b="1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eaLnBrk="1" hangingPunct="1">
              <a:buFont typeface="Arial" charset="0"/>
              <a:buNone/>
            </a:pPr>
            <a:endParaRPr lang="en-US" b="1" dirty="0" smtClean="0">
              <a:solidFill>
                <a:srgbClr val="0070C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SHUNT LESIONS</a:t>
            </a:r>
          </a:p>
          <a:p>
            <a:pPr eaLnBrk="1" hangingPunct="1"/>
            <a:r>
              <a:rPr lang="en-US" dirty="0" smtClean="0"/>
              <a:t>S2 single in VSD + PAH</a:t>
            </a:r>
          </a:p>
          <a:p>
            <a:pPr eaLnBrk="1" hangingPunct="1"/>
            <a:r>
              <a:rPr lang="en-US" dirty="0" smtClean="0"/>
              <a:t>Wide or Narrow but fixed in ASD + PAH</a:t>
            </a:r>
          </a:p>
          <a:p>
            <a:pPr eaLnBrk="1" hangingPunct="1"/>
            <a:r>
              <a:rPr lang="en-US" dirty="0" smtClean="0"/>
              <a:t>Behaves normally in PDA + PAH</a:t>
            </a:r>
          </a:p>
        </p:txBody>
      </p:sp>
    </p:spTree>
    <p:extLst>
      <p:ext uri="{BB962C8B-B14F-4D97-AF65-F5344CB8AC3E}">
        <p14:creationId xmlns:p14="http://schemas.microsoft.com/office/powerpoint/2010/main" val="44049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B0F0"/>
                </a:solidFill>
              </a:rPr>
              <a:t>S2 IN ATRIAL SEPTAL DEFECT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07573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32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FIXED SPLIT OF S2 IN ASD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31925"/>
            <a:ext cx="6934200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8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emodynamics of a Valsalva maneu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1828801"/>
            <a:ext cx="9034492" cy="50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244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228600"/>
            <a:ext cx="3352800" cy="6019800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</a:t>
            </a:r>
            <a:r>
              <a:rPr lang="en-US" sz="3600" dirty="0" smtClean="0"/>
              <a:t>SINUSOIDAL</a:t>
            </a:r>
          </a:p>
          <a:p>
            <a:pPr>
              <a:buNone/>
            </a:pPr>
            <a:endParaRPr lang="en-US" sz="3600" dirty="0"/>
          </a:p>
          <a:p>
            <a:pPr>
              <a:buNone/>
            </a:pPr>
            <a:endParaRPr lang="en-US" sz="3600" dirty="0" smtClean="0"/>
          </a:p>
          <a:p>
            <a:pPr>
              <a:buNone/>
            </a:pPr>
            <a:r>
              <a:rPr lang="en-US" sz="3600" dirty="0"/>
              <a:t> </a:t>
            </a:r>
            <a:r>
              <a:rPr lang="en-US" sz="3600" dirty="0" smtClean="0"/>
              <a:t> ABSENT </a:t>
            </a:r>
          </a:p>
          <a:p>
            <a:pPr>
              <a:buNone/>
            </a:pPr>
            <a:r>
              <a:rPr lang="en-US" sz="3600" dirty="0"/>
              <a:t> </a:t>
            </a:r>
            <a:r>
              <a:rPr lang="en-US" sz="3600" dirty="0" smtClean="0"/>
              <a:t> OVERSHOOT</a:t>
            </a:r>
          </a:p>
          <a:p>
            <a:pPr>
              <a:buNone/>
            </a:pPr>
            <a:endParaRPr lang="en-US" sz="3600" dirty="0"/>
          </a:p>
          <a:p>
            <a:pPr>
              <a:buNone/>
            </a:pPr>
            <a:endParaRPr lang="en-US" sz="3600" dirty="0" smtClean="0"/>
          </a:p>
          <a:p>
            <a:pPr>
              <a:buNone/>
            </a:pPr>
            <a:r>
              <a:rPr lang="en-US" sz="3600" dirty="0"/>
              <a:t> </a:t>
            </a:r>
            <a:r>
              <a:rPr lang="en-US" sz="3600" dirty="0" smtClean="0"/>
              <a:t> SQUARE WAVE</a:t>
            </a:r>
            <a:endParaRPr lang="en-US" sz="36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7895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276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6857999"/>
          </a:xfr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838200" y="6488668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      </a:t>
            </a:r>
            <a:r>
              <a:rPr lang="en-US" dirty="0" err="1" smtClean="0">
                <a:solidFill>
                  <a:schemeClr val="accent6"/>
                </a:solidFill>
              </a:rPr>
              <a:t>G.M.Felker</a:t>
            </a:r>
            <a:r>
              <a:rPr lang="en-US" dirty="0" smtClean="0">
                <a:solidFill>
                  <a:schemeClr val="accent6"/>
                </a:solidFill>
              </a:rPr>
              <a:t> American </a:t>
            </a:r>
            <a:r>
              <a:rPr lang="en-US" dirty="0">
                <a:solidFill>
                  <a:schemeClr val="accent6"/>
                </a:solidFill>
              </a:rPr>
              <a:t>Journal of Medicine (2006) 119, 117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02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B0F0"/>
                </a:solidFill>
              </a:rPr>
              <a:t>ARTERIAL PULSE</a:t>
            </a:r>
            <a:br>
              <a:rPr lang="en-US" b="1" dirty="0" smtClean="0">
                <a:solidFill>
                  <a:srgbClr val="00B0F0"/>
                </a:solidFill>
              </a:rPr>
            </a:br>
            <a:r>
              <a:rPr lang="en-US" b="1" dirty="0" smtClean="0">
                <a:solidFill>
                  <a:srgbClr val="00B0F0"/>
                </a:solidFill>
              </a:rPr>
              <a:t>IN AORTIC REGURGITATION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COLLAPSING : Rapid </a:t>
            </a:r>
            <a:r>
              <a:rPr lang="en-US" b="1" dirty="0" err="1" smtClean="0"/>
              <a:t>downstroke</a:t>
            </a:r>
            <a:endParaRPr lang="en-US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WATERHAMMER : Rapid upstroke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BISFERIENS 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CANNON BALL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PISTOLSHOT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TRIP HAMMER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PULSUS CELER ET ALTUS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15364" name="Picture 2" descr="http://www.physics.uwaterloo.ca/demo/graphics/waterham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6200"/>
            <a:ext cx="3429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039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24" name="Picture 2" descr="An external file that holds a picture, illustration, etc., usually as some form of binary object. The name of referred object is ch7f2.jpg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30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HANG OUT INTERVAL</a:t>
            </a:r>
            <a:endParaRPr lang="en-US" sz="5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396240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4638" y="1676400"/>
            <a:ext cx="5059362" cy="4267200"/>
          </a:xfrm>
        </p:spPr>
      </p:pic>
    </p:spTree>
    <p:extLst>
      <p:ext uri="{BB962C8B-B14F-4D97-AF65-F5344CB8AC3E}">
        <p14:creationId xmlns:p14="http://schemas.microsoft.com/office/powerpoint/2010/main" val="358644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solidFill>
            <a:srgbClr val="FFFFFF"/>
          </a:solidFill>
        </p:spPr>
        <p:txBody>
          <a:bodyPr/>
          <a:lstStyle/>
          <a:p>
            <a:pPr>
              <a:buNone/>
            </a:pPr>
            <a:r>
              <a:rPr lang="en-US" dirty="0" smtClean="0"/>
              <a:t>                                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6015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295400" y="5181600"/>
            <a:ext cx="62717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</a:rPr>
              <a:t>ACUTE AORTIC REGURGITATION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0047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AUSTIN FLINT MURMUR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Originally described by Austin Flint as blubbery </a:t>
            </a:r>
            <a:r>
              <a:rPr lang="en-US" i="1" dirty="0" err="1" smtClean="0">
                <a:solidFill>
                  <a:srgbClr val="FF0000"/>
                </a:solidFill>
              </a:rPr>
              <a:t>presystolic</a:t>
            </a:r>
            <a:r>
              <a:rPr lang="en-US" dirty="0" smtClean="0"/>
              <a:t> murmur heard over the apex in AR, in the absence of mitral </a:t>
            </a:r>
            <a:r>
              <a:rPr lang="en-US" dirty="0" err="1" smtClean="0"/>
              <a:t>stenosis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It could be </a:t>
            </a:r>
            <a:r>
              <a:rPr lang="en-US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midiastolic</a:t>
            </a:r>
            <a:r>
              <a:rPr lang="en-US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± </a:t>
            </a:r>
            <a:r>
              <a:rPr lang="en-US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presystolic</a:t>
            </a:r>
            <a:r>
              <a:rPr lang="en-US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dirty="0" smtClean="0"/>
              <a:t>Mild AR = No MDM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dirty="0" smtClean="0"/>
              <a:t>Moderate AR  = </a:t>
            </a:r>
            <a:r>
              <a:rPr lang="en-US" dirty="0" err="1" smtClean="0"/>
              <a:t>presystolic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dirty="0" smtClean="0"/>
              <a:t>Severe AR = </a:t>
            </a:r>
            <a:r>
              <a:rPr lang="en-US" dirty="0" err="1" smtClean="0"/>
              <a:t>Middiastolic</a:t>
            </a:r>
            <a:r>
              <a:rPr lang="en-US" dirty="0" smtClean="0"/>
              <a:t> and </a:t>
            </a:r>
            <a:r>
              <a:rPr lang="en-US" dirty="0" err="1" smtClean="0"/>
              <a:t>presystolic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dirty="0" smtClean="0"/>
              <a:t>Acute severe AR = mid diastolic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dirty="0" smtClean="0"/>
              <a:t>Chronic severe AR + LV dysfunction = mid diastolic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20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</a:rPr>
              <a:t>                 PRODUCTION OF  S3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CHEST WALL IMPACT </a:t>
            </a:r>
            <a:r>
              <a:rPr lang="en-US" sz="2200" b="1" dirty="0" smtClean="0">
                <a:solidFill>
                  <a:srgbClr val="0070C0"/>
                </a:solidFill>
              </a:rPr>
              <a:t>: </a:t>
            </a:r>
            <a:r>
              <a:rPr lang="en-US" sz="2000" b="1" dirty="0" smtClean="0"/>
              <a:t>Greater intensity of S3 recorded over the skin than from within LV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39939" name="Content Placeholder 4"/>
          <p:cNvSpPr>
            <a:spLocks noGrp="1"/>
          </p:cNvSpPr>
          <p:nvPr>
            <p:ph sz="half" idx="1"/>
          </p:nvPr>
        </p:nvSpPr>
        <p:spPr>
          <a:xfrm>
            <a:off x="0" y="1447800"/>
            <a:ext cx="9144000" cy="5410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VENTRICULAR </a:t>
            </a:r>
          </a:p>
          <a:p>
            <a:pPr eaLnBrk="1" hangingPunct="1"/>
            <a:r>
              <a:rPr lang="en-US" sz="2000" b="1" dirty="0" smtClean="0"/>
              <a:t>↑ Volume &amp; Velocity of blood flow during early diastolic LV filling: MR,VSD</a:t>
            </a:r>
          </a:p>
          <a:p>
            <a:pPr eaLnBrk="1" hangingPunct="1"/>
            <a:r>
              <a:rPr lang="en-US" sz="2000" b="1" dirty="0" smtClean="0"/>
              <a:t>↑ LVFP, Abrupt deceleration of flow in early diastole : Systolic dysfunction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sz="2400" b="1" dirty="0" smtClean="0"/>
              <a:t>Noncompliant LV, ↑LVEDV, ↑ LVFP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sz="2400" b="1" dirty="0" smtClean="0"/>
              <a:t>Increased velocity of flow  in early diastole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sz="2400" b="1" dirty="0" smtClean="0"/>
              <a:t>Rapid deceleration of filling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sz="2400" b="1" dirty="0" smtClean="0"/>
              <a:t>Abrupt halt of flow vibrates </a:t>
            </a:r>
            <a:r>
              <a:rPr lang="en-US" sz="2400" b="1" dirty="0" err="1" smtClean="0"/>
              <a:t>cardiohemic</a:t>
            </a:r>
            <a:r>
              <a:rPr lang="en-US" sz="2400" b="1" dirty="0" smtClean="0"/>
              <a:t> apparatus</a:t>
            </a:r>
          </a:p>
          <a:p>
            <a:pPr eaLnBrk="1" hangingPunct="1"/>
            <a:endParaRPr lang="en-US" sz="2400" b="1" dirty="0" smtClean="0"/>
          </a:p>
          <a:p>
            <a:pPr eaLnBrk="1" hangingPunct="1"/>
            <a:endParaRPr lang="en-US" sz="2400" b="1" dirty="0" smtClean="0"/>
          </a:p>
          <a:p>
            <a:pPr eaLnBrk="1" hangingPunct="1"/>
            <a:endParaRPr lang="en-US" sz="2400" b="1" dirty="0" smtClean="0"/>
          </a:p>
          <a:p>
            <a:pPr eaLnBrk="1" hangingPunct="1"/>
            <a:endParaRPr lang="en-US" sz="2400" b="1" dirty="0" smtClean="0"/>
          </a:p>
          <a:p>
            <a:pPr eaLnBrk="1" hangingPunct="1"/>
            <a:endParaRPr lang="en-US" sz="2400" b="1" dirty="0" smtClean="0"/>
          </a:p>
          <a:p>
            <a:pPr eaLnBrk="1" hangingPunct="1"/>
            <a:endParaRPr lang="en-US" sz="2400" b="1" dirty="0" smtClean="0"/>
          </a:p>
          <a:p>
            <a:pPr eaLnBrk="1" hangingPunct="1"/>
            <a:endParaRPr lang="en-US" sz="2400" b="1" dirty="0" smtClean="0"/>
          </a:p>
          <a:p>
            <a:pPr eaLnBrk="1" hangingPunct="1"/>
            <a:endParaRPr lang="en-US" sz="2400" b="1" dirty="0" smtClean="0"/>
          </a:p>
          <a:p>
            <a:pPr eaLnBrk="1" hangingPunct="1"/>
            <a:endParaRPr lang="en-US" sz="2400" b="1" dirty="0" smtClean="0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38671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419600"/>
            <a:ext cx="51673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53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0000"/>
                </a:solidFill>
              </a:rPr>
              <a:t>S3 IN REGURGITANT LESIONS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In MR , it indicates severity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0070C0"/>
                </a:solidFill>
              </a:rPr>
              <a:t>In AR , S3 indicates LV dysfunction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                  LV EF = 70 ± 0.08 %  ~  53 ± 0.11 %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                                 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                                                </a:t>
            </a:r>
            <a:endParaRPr lang="en-US" dirty="0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4113"/>
            <a:ext cx="3324225" cy="443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657475"/>
            <a:ext cx="461010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58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dualibra.com/wp-content/uploads/2012/04/037800~1/Part%209.%20Disorders%20of%20the%20Cardiovascular%20System/Section%202.%20Diagnosis%20of%20Cardiovascular%20Disorders/220_files/loadBinary.gif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80"/>
          <a:stretch/>
        </p:blipFill>
        <p:spPr bwMode="auto">
          <a:xfrm>
            <a:off x="5443" y="1066800"/>
            <a:ext cx="9175528" cy="466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2336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sz="5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TV Annulus</a:t>
            </a:r>
            <a:endParaRPr lang="en-US" sz="5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3581400"/>
            <a:ext cx="5410200" cy="3276600"/>
          </a:xfrm>
          <a:ln>
            <a:solidFill>
              <a:srgbClr val="FFC000"/>
            </a:solidFill>
          </a:ln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>
                <a:solidFill>
                  <a:srgbClr val="FF9966"/>
                </a:solidFill>
              </a:rPr>
              <a:t>                          </a:t>
            </a:r>
            <a:r>
              <a:rPr lang="en-US" sz="2800" dirty="0" smtClean="0">
                <a:solidFill>
                  <a:schemeClr val="bg1"/>
                </a:solidFill>
              </a:rPr>
              <a:t>Normal         TR                                  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CIRCUMFERENCE</a:t>
            </a:r>
            <a:r>
              <a:rPr lang="en-US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cm</a:t>
            </a:r>
            <a:r>
              <a:rPr lang="en-US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  </a:t>
            </a:r>
            <a:r>
              <a:rPr lang="en-US" sz="2400" dirty="0" smtClean="0">
                <a:solidFill>
                  <a:srgbClr val="FF9966"/>
                </a:solidFill>
              </a:rPr>
              <a:t>11.9 ± 0.9     </a:t>
            </a:r>
            <a:r>
              <a:rPr lang="en-US" sz="2400" dirty="0" smtClean="0">
                <a:solidFill>
                  <a:srgbClr val="FFC000"/>
                </a:solidFill>
              </a:rPr>
              <a:t>14.0 ± 0.7</a:t>
            </a:r>
          </a:p>
          <a:p>
            <a:pPr>
              <a:buNone/>
            </a:pPr>
            <a:r>
              <a:rPr lang="en-US" sz="2400" dirty="0" smtClean="0">
                <a:solidFill>
                  <a:srgbClr val="FF9966"/>
                </a:solidFill>
              </a:rPr>
              <a:t>            </a:t>
            </a:r>
          </a:p>
          <a:p>
            <a:pPr>
              <a:buNone/>
            </a:pPr>
            <a:r>
              <a:rPr lang="en-US" sz="2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ANNULUS AREA</a:t>
            </a:r>
            <a:r>
              <a:rPr lang="en-US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cm2</a:t>
            </a:r>
            <a:r>
              <a:rPr lang="en-US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  </a:t>
            </a:r>
            <a:r>
              <a:rPr lang="en-US" sz="2400" dirty="0" smtClean="0">
                <a:solidFill>
                  <a:srgbClr val="FF9966"/>
                </a:solidFill>
              </a:rPr>
              <a:t>11.3 ± 1.8     </a:t>
            </a:r>
            <a:r>
              <a:rPr lang="en-US" sz="2400" dirty="0" smtClean="0">
                <a:solidFill>
                  <a:srgbClr val="FFC000"/>
                </a:solidFill>
              </a:rPr>
              <a:t>15.8 ± 1.8</a:t>
            </a:r>
          </a:p>
          <a:p>
            <a:pPr>
              <a:buNone/>
            </a:pPr>
            <a:endParaRPr lang="en-US" sz="2400" dirty="0" smtClean="0">
              <a:solidFill>
                <a:srgbClr val="FF9966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% Reduction              </a:t>
            </a:r>
            <a:r>
              <a:rPr lang="en-US" sz="2400" dirty="0" smtClean="0">
                <a:solidFill>
                  <a:srgbClr val="FF9966"/>
                </a:solidFill>
              </a:rPr>
              <a:t>19 ± 4            </a:t>
            </a:r>
            <a:r>
              <a:rPr lang="en-US" sz="2400" dirty="0" smtClean="0">
                <a:solidFill>
                  <a:srgbClr val="FFC000"/>
                </a:solidFill>
              </a:rPr>
              <a:t>10 ± 2         </a:t>
            </a:r>
          </a:p>
          <a:p>
            <a:pPr>
              <a:buNone/>
            </a:pPr>
            <a:r>
              <a:rPr lang="en-US" dirty="0" smtClean="0">
                <a:solidFill>
                  <a:srgbClr val="FF9966"/>
                </a:solidFill>
              </a:rPr>
              <a:t>      </a:t>
            </a:r>
            <a:endParaRPr lang="en-US" dirty="0">
              <a:solidFill>
                <a:srgbClr val="FF9966"/>
              </a:solidFill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54663"/>
            <a:ext cx="3733800" cy="3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990599"/>
          <a:ext cx="9144000" cy="2362202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  <a:gridCol w="3048000"/>
              </a:tblGrid>
              <a:tr h="932767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dirty="0">
                          <a:solidFill>
                            <a:srgbClr val="FFFF00"/>
                          </a:solidFill>
                        </a:rPr>
                        <a:t>Tricuspid annulus diameter</a:t>
                      </a:r>
                    </a:p>
                  </a:txBody>
                  <a:tcPr marL="95250" marR="952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FFFF00"/>
                          </a:solidFill>
                        </a:rPr>
                        <a:t>4.0 ± 0.7 (cm)</a:t>
                      </a:r>
                    </a:p>
                  </a:txBody>
                  <a:tcPr marL="95250" marR="952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FFFF00"/>
                          </a:solidFill>
                        </a:rPr>
                        <a:t>2.2 ± 0.4 (cm/m</a:t>
                      </a:r>
                      <a:r>
                        <a:rPr lang="en-US" sz="2800" b="1" baseline="30000" dirty="0">
                          <a:solidFill>
                            <a:srgbClr val="FFFF00"/>
                          </a:solidFill>
                        </a:rPr>
                        <a:t>2</a:t>
                      </a:r>
                      <a:r>
                        <a:rPr lang="en-US" sz="2800" b="1" dirty="0">
                          <a:solidFill>
                            <a:srgbClr val="FFFF00"/>
                          </a:solidFill>
                        </a:rPr>
                        <a:t>)</a:t>
                      </a:r>
                    </a:p>
                  </a:txBody>
                  <a:tcPr marL="95250" marR="952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32767">
                <a:tc>
                  <a:txBody>
                    <a:bodyPr/>
                    <a:lstStyle/>
                    <a:p>
                      <a:pPr algn="l" fontAlgn="t"/>
                      <a:r>
                        <a:rPr lang="en-US" b="1" dirty="0">
                          <a:solidFill>
                            <a:srgbClr val="FFFF00"/>
                          </a:solidFill>
                        </a:rPr>
                        <a:t>T</a:t>
                      </a:r>
                      <a:r>
                        <a:rPr lang="en-US" sz="2000" b="1" dirty="0">
                          <a:solidFill>
                            <a:srgbClr val="FFFF00"/>
                          </a:solidFill>
                        </a:rPr>
                        <a:t>ricuspid annulus area</a:t>
                      </a:r>
                    </a:p>
                  </a:txBody>
                  <a:tcPr marL="95250" marR="952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FFFF00"/>
                          </a:solidFill>
                        </a:rPr>
                        <a:t>10.0 ± 2.9 (cm</a:t>
                      </a:r>
                      <a:r>
                        <a:rPr lang="en-US" sz="2800" b="1" baseline="30000" dirty="0">
                          <a:solidFill>
                            <a:srgbClr val="FFFF00"/>
                          </a:solidFill>
                        </a:rPr>
                        <a:t>2</a:t>
                      </a:r>
                      <a:r>
                        <a:rPr lang="en-US" sz="2800" b="1" dirty="0">
                          <a:solidFill>
                            <a:srgbClr val="FFFF00"/>
                          </a:solidFill>
                        </a:rPr>
                        <a:t>)</a:t>
                      </a:r>
                    </a:p>
                  </a:txBody>
                  <a:tcPr marL="95250" marR="952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FFFF00"/>
                          </a:solidFill>
                        </a:rPr>
                        <a:t>5.5 ± 1.6 (cm</a:t>
                      </a:r>
                      <a:r>
                        <a:rPr lang="en-US" sz="2800" b="1" baseline="30000" dirty="0">
                          <a:solidFill>
                            <a:srgbClr val="FFFF00"/>
                          </a:solidFill>
                        </a:rPr>
                        <a:t>2</a:t>
                      </a:r>
                      <a:r>
                        <a:rPr lang="en-US" sz="2800" b="1" dirty="0">
                          <a:solidFill>
                            <a:srgbClr val="FFFF00"/>
                          </a:solidFill>
                        </a:rPr>
                        <a:t>/m</a:t>
                      </a:r>
                      <a:r>
                        <a:rPr lang="en-US" sz="2800" b="1" baseline="30000" dirty="0">
                          <a:solidFill>
                            <a:srgbClr val="FFFF00"/>
                          </a:solidFill>
                        </a:rPr>
                        <a:t>2</a:t>
                      </a:r>
                      <a:r>
                        <a:rPr lang="en-US" sz="2800" b="1" dirty="0">
                          <a:solidFill>
                            <a:srgbClr val="FFFF00"/>
                          </a:solidFill>
                        </a:rPr>
                        <a:t>)</a:t>
                      </a:r>
                    </a:p>
                  </a:txBody>
                  <a:tcPr marL="95250" marR="952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96668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dirty="0">
                          <a:solidFill>
                            <a:srgbClr val="FFFF00"/>
                          </a:solidFill>
                        </a:rPr>
                        <a:t>Tricuspid valve area</a:t>
                      </a:r>
                    </a:p>
                  </a:txBody>
                  <a:tcPr marL="95250" marR="952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FFFF00"/>
                          </a:solidFill>
                        </a:rPr>
                        <a:t>4.8 ± 1.6 (cm</a:t>
                      </a:r>
                      <a:r>
                        <a:rPr lang="en-US" sz="2800" b="1" baseline="30000" dirty="0">
                          <a:solidFill>
                            <a:srgbClr val="FFFF00"/>
                          </a:solidFill>
                        </a:rPr>
                        <a:t>2</a:t>
                      </a:r>
                      <a:r>
                        <a:rPr lang="en-US" sz="2800" b="1" dirty="0">
                          <a:solidFill>
                            <a:srgbClr val="FFFF00"/>
                          </a:solidFill>
                        </a:rPr>
                        <a:t>)</a:t>
                      </a:r>
                    </a:p>
                  </a:txBody>
                  <a:tcPr marL="95250" marR="952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FFFF00"/>
                          </a:solidFill>
                        </a:rPr>
                        <a:t>2.7 ± 0.9 (cm</a:t>
                      </a:r>
                      <a:r>
                        <a:rPr lang="en-US" sz="2800" b="1" baseline="30000" dirty="0">
                          <a:solidFill>
                            <a:srgbClr val="FFFF00"/>
                          </a:solidFill>
                        </a:rPr>
                        <a:t>2</a:t>
                      </a:r>
                      <a:r>
                        <a:rPr lang="en-US" sz="2800" b="1" dirty="0">
                          <a:solidFill>
                            <a:srgbClr val="FFFF00"/>
                          </a:solidFill>
                        </a:rPr>
                        <a:t>/m</a:t>
                      </a:r>
                      <a:r>
                        <a:rPr lang="en-US" sz="2800" b="1" baseline="30000" dirty="0">
                          <a:solidFill>
                            <a:srgbClr val="FFFF00"/>
                          </a:solidFill>
                        </a:rPr>
                        <a:t>2</a:t>
                      </a:r>
                      <a:r>
                        <a:rPr lang="en-US" sz="2800" b="1" dirty="0">
                          <a:solidFill>
                            <a:srgbClr val="FFFF00"/>
                          </a:solidFill>
                        </a:rPr>
                        <a:t>)</a:t>
                      </a:r>
                    </a:p>
                  </a:txBody>
                  <a:tcPr marL="95250" marR="952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33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7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FFC000"/>
                </a:solidFill>
              </a:rPr>
              <a:t>S3 in Chronic AR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1"/>
            <a:ext cx="9144000" cy="5638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                  </a:t>
            </a:r>
            <a:r>
              <a:rPr lang="en-US" b="1" dirty="0" smtClean="0">
                <a:solidFill>
                  <a:srgbClr val="FFFF00"/>
                </a:solidFill>
              </a:rPr>
              <a:t>EDVI        ESVI       EF       LVEDP      </a:t>
            </a:r>
            <a:r>
              <a:rPr lang="en-US" b="1" u="sng" dirty="0" smtClean="0">
                <a:solidFill>
                  <a:srgbClr val="FFFF00"/>
                </a:solidFill>
              </a:rPr>
              <a:t>LVSP</a:t>
            </a:r>
          </a:p>
          <a:p>
            <a:pPr>
              <a:buNone/>
            </a:pP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                   </a:t>
            </a:r>
            <a:r>
              <a:rPr lang="en-US" sz="2400" b="1" dirty="0" smtClean="0">
                <a:solidFill>
                  <a:srgbClr val="FFFF00"/>
                </a:solidFill>
              </a:rPr>
              <a:t>ml/m</a:t>
            </a:r>
            <a:r>
              <a:rPr lang="en-US" sz="2400" b="1" baseline="30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         ml/m2          %           mmHg    </a:t>
            </a:r>
            <a:r>
              <a:rPr lang="en-US" b="1" dirty="0" smtClean="0">
                <a:solidFill>
                  <a:srgbClr val="FFFF00"/>
                </a:solidFill>
              </a:rPr>
              <a:t>      ESV  </a:t>
            </a:r>
          </a:p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Normal        </a:t>
            </a:r>
            <a:r>
              <a:rPr lang="en-US" sz="2400" dirty="0" smtClean="0">
                <a:solidFill>
                  <a:srgbClr val="FFFFFF"/>
                </a:solidFill>
              </a:rPr>
              <a:t>82</a:t>
            </a:r>
            <a:r>
              <a:rPr lang="en-US" dirty="0" smtClean="0">
                <a:solidFill>
                  <a:srgbClr val="FFFFFF"/>
                </a:solidFill>
              </a:rPr>
              <a:t>              </a:t>
            </a:r>
            <a:r>
              <a:rPr lang="en-US" sz="2800" dirty="0" smtClean="0">
                <a:solidFill>
                  <a:srgbClr val="FFFFFF"/>
                </a:solidFill>
              </a:rPr>
              <a:t>28           65              9               4.04</a:t>
            </a:r>
          </a:p>
          <a:p>
            <a:pPr>
              <a:buNone/>
            </a:pP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                       ±16             ±7         ±0.05          ±3             ±0.55</a:t>
            </a:r>
            <a:endParaRPr lang="en-US" dirty="0"/>
          </a:p>
          <a:p>
            <a:pPr>
              <a:buNone/>
            </a:pP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AR – S3      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158               48           70            11               3.24 </a:t>
            </a:r>
          </a:p>
          <a:p>
            <a:pPr>
              <a:buNone/>
            </a:pPr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                 ±36              ±14        ±0.08        ±6               ±0.82</a:t>
            </a:r>
            <a:endParaRPr lang="en-US" dirty="0"/>
          </a:p>
          <a:p>
            <a:pPr>
              <a:buNone/>
            </a:pPr>
            <a:r>
              <a:rPr lang="en-US" dirty="0" smtClean="0">
                <a:solidFill>
                  <a:srgbClr val="00CCFF"/>
                </a:solidFill>
              </a:rPr>
              <a:t>AR + S3      </a:t>
            </a:r>
            <a:r>
              <a:rPr lang="en-US" sz="2800" dirty="0" smtClean="0">
                <a:solidFill>
                  <a:srgbClr val="00CCFF"/>
                </a:solidFill>
              </a:rPr>
              <a:t>206</a:t>
            </a:r>
            <a:r>
              <a:rPr lang="en-US" dirty="0" smtClean="0">
                <a:solidFill>
                  <a:srgbClr val="00CCFF"/>
                </a:solidFill>
              </a:rPr>
              <a:t>             </a:t>
            </a:r>
            <a:r>
              <a:rPr lang="en-US" sz="2800" dirty="0" smtClean="0">
                <a:solidFill>
                  <a:srgbClr val="00CCFF"/>
                </a:solidFill>
              </a:rPr>
              <a:t>97</a:t>
            </a:r>
            <a:r>
              <a:rPr lang="en-US" dirty="0" smtClean="0">
                <a:solidFill>
                  <a:srgbClr val="00CCFF"/>
                </a:solidFill>
              </a:rPr>
              <a:t>         </a:t>
            </a:r>
            <a:r>
              <a:rPr lang="en-US" sz="2800" dirty="0" smtClean="0">
                <a:solidFill>
                  <a:srgbClr val="00CCFF"/>
                </a:solidFill>
              </a:rPr>
              <a:t>53</a:t>
            </a:r>
            <a:r>
              <a:rPr lang="en-US" dirty="0" smtClean="0">
                <a:solidFill>
                  <a:srgbClr val="00CCFF"/>
                </a:solidFill>
              </a:rPr>
              <a:t>           </a:t>
            </a:r>
            <a:r>
              <a:rPr lang="en-US" sz="2800" dirty="0" smtClean="0">
                <a:solidFill>
                  <a:srgbClr val="00CCFF"/>
                </a:solidFill>
              </a:rPr>
              <a:t>17                1.57</a:t>
            </a:r>
          </a:p>
          <a:p>
            <a:pPr>
              <a:buNone/>
            </a:pPr>
            <a:r>
              <a:rPr lang="en-US" sz="2800" dirty="0">
                <a:solidFill>
                  <a:srgbClr val="00CCFF"/>
                </a:solidFill>
              </a:rPr>
              <a:t> </a:t>
            </a:r>
            <a:r>
              <a:rPr lang="en-US" sz="2800" dirty="0" smtClean="0">
                <a:solidFill>
                  <a:srgbClr val="00CCFF"/>
                </a:solidFill>
              </a:rPr>
              <a:t>                     ±48             ±36        ±0.01        ±8                ±0.71</a:t>
            </a:r>
            <a:endParaRPr lang="en-US" dirty="0">
              <a:solidFill>
                <a:srgbClr val="00CC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46482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35052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23622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-800100" y="3467100"/>
            <a:ext cx="480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647700" y="3467100"/>
            <a:ext cx="480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2095500" y="3467100"/>
            <a:ext cx="480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3390900" y="3467100"/>
            <a:ext cx="480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4914900" y="3467100"/>
            <a:ext cx="480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971319" y="6172200"/>
            <a:ext cx="4172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AM Abdulla Circulation 1981;64;464-471 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58674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71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www.learntheheart.com/assets/1/7/systolicmurmu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8" y="17044"/>
            <a:ext cx="7645772" cy="684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467601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FF00"/>
                </a:solidFill>
              </a:rPr>
              <a:t>Respiration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219200"/>
            <a:ext cx="8458200" cy="5334000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Inspiration augments right sided events, as the venous return increases :</a:t>
            </a:r>
          </a:p>
          <a:p>
            <a:pPr>
              <a:buNone/>
            </a:pPr>
            <a:r>
              <a:rPr lang="en-US" dirty="0" smtClean="0"/>
              <a:t>      TR &amp; TS , PR &amp; PS murmurs ; RV S3,S4 &amp; TV OS</a:t>
            </a:r>
          </a:p>
          <a:p>
            <a:pPr>
              <a:buNone/>
            </a:pPr>
            <a:r>
              <a:rPr lang="en-US" dirty="0" smtClean="0"/>
              <a:t>      S1 &amp; S2 split widen.</a:t>
            </a:r>
          </a:p>
          <a:p>
            <a:r>
              <a:rPr lang="en-US" dirty="0" smtClean="0"/>
              <a:t>Exception is PES – augmented in expiration</a:t>
            </a:r>
          </a:p>
          <a:p>
            <a:pPr>
              <a:buNone/>
            </a:pPr>
            <a:r>
              <a:rPr lang="en-US" dirty="0" smtClean="0"/>
              <a:t>       </a:t>
            </a:r>
            <a:r>
              <a:rPr lang="en-US" i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# Preferably quiet respiration</a:t>
            </a:r>
          </a:p>
          <a:p>
            <a:pPr>
              <a:buNone/>
            </a:pPr>
            <a:r>
              <a:rPr lang="en-US" i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  # Avoid apnea</a:t>
            </a:r>
          </a:p>
          <a:p>
            <a:pPr>
              <a:buNone/>
            </a:pPr>
            <a:r>
              <a:rPr lang="en-US" i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  # Listen the first few beats </a:t>
            </a:r>
          </a:p>
          <a:p>
            <a:pPr>
              <a:buNone/>
            </a:pPr>
            <a:r>
              <a:rPr lang="en-US" i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  # In erect posture if Venous pressure is high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8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</a:rPr>
              <a:t>ABNORMAL  TYPES OF ARTERIAL PULSE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pPr eaLnBrk="1" hangingPunct="1"/>
            <a:r>
              <a:rPr lang="en-US" sz="4000" b="1" smtClean="0"/>
              <a:t>Anacrotic ( Ana = up ; Krotos = beat )</a:t>
            </a:r>
          </a:p>
          <a:p>
            <a:pPr eaLnBrk="1" hangingPunct="1"/>
            <a:r>
              <a:rPr lang="en-US" sz="4000" b="1" smtClean="0"/>
              <a:t>Dicrotic ( Di =  twice ; Krotos = beat )</a:t>
            </a:r>
          </a:p>
          <a:p>
            <a:pPr eaLnBrk="1" hangingPunct="1"/>
            <a:r>
              <a:rPr lang="en-US" sz="4000" b="1" smtClean="0"/>
              <a:t>Bisferiens ( Bis = twice ; feriere = beat )</a:t>
            </a:r>
          </a:p>
        </p:txBody>
      </p:sp>
      <p:pic>
        <p:nvPicPr>
          <p:cNvPr id="13316" name="Picture 2" descr="C:\Users\Dheepan\AppData\Local\Microsoft\Windows\Temporary Internet Files\Low\Content.IE5\EKKZ1HO3\ch17f1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3548063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http://4.bp.blogspot.com/_as7Ap63dYXM/StThdeEQZrI/AAAAAAAAAtI/OOtWzV-kojc/s320/pulsus_bisferie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872" y="3810000"/>
            <a:ext cx="326615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 descr="[Dicrotic_pulse.JPG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759" y="3802063"/>
            <a:ext cx="2552241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89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5050"/>
                </a:solidFill>
              </a:rPr>
              <a:t>S2 IN PULMONARY HYPERTENSION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</p:spPr>
        <p:txBody>
          <a:bodyPr/>
          <a:lstStyle/>
          <a:p>
            <a:pPr eaLnBrk="1" hangingPunct="1"/>
            <a:r>
              <a:rPr lang="en-US" sz="3600" b="1" smtClean="0"/>
              <a:t>In SHT, increasing pressure leads to </a:t>
            </a:r>
          </a:p>
          <a:p>
            <a:pPr eaLnBrk="1" hangingPunct="1">
              <a:buFont typeface="Arial" charset="0"/>
              <a:buNone/>
            </a:pPr>
            <a:r>
              <a:rPr lang="en-US" sz="3600" b="1" smtClean="0"/>
              <a:t>     delayed A2 and even paradoxical split</a:t>
            </a:r>
          </a:p>
          <a:p>
            <a:pPr eaLnBrk="1" hangingPunct="1">
              <a:buFont typeface="Arial" charset="0"/>
              <a:buNone/>
            </a:pPr>
            <a:endParaRPr lang="en-US" sz="3600" b="1" smtClean="0"/>
          </a:p>
          <a:p>
            <a:pPr eaLnBrk="1" hangingPunct="1"/>
            <a:r>
              <a:rPr lang="en-US" sz="3600" b="1" smtClean="0"/>
              <a:t>But in PAH, S2 split narrows down, atleast </a:t>
            </a:r>
          </a:p>
          <a:p>
            <a:pPr eaLnBrk="1" hangingPunct="1">
              <a:buFont typeface="Arial" charset="0"/>
              <a:buNone/>
            </a:pPr>
            <a:r>
              <a:rPr lang="en-US" sz="3600" b="1" smtClean="0"/>
              <a:t>    in the early phase  </a:t>
            </a:r>
          </a:p>
          <a:p>
            <a:pPr eaLnBrk="1" hangingPunct="1">
              <a:buFont typeface="Arial" charset="0"/>
              <a:buNone/>
            </a:pPr>
            <a:r>
              <a:rPr lang="en-US" sz="3600" b="1" smtClean="0"/>
              <a:t>                             </a:t>
            </a:r>
          </a:p>
          <a:p>
            <a:pPr eaLnBrk="1" hangingPunct="1">
              <a:buFont typeface="Arial" charset="0"/>
              <a:buNone/>
            </a:pPr>
            <a:r>
              <a:rPr lang="en-US" sz="3600" b="1" smtClean="0"/>
              <a:t>                                 WHY ?</a:t>
            </a:r>
          </a:p>
          <a:p>
            <a:pPr eaLnBrk="1" hangingPunct="1"/>
            <a:endParaRPr lang="en-US" b="1" smtClean="0"/>
          </a:p>
          <a:p>
            <a:pPr eaLnBrk="1" hangingPunct="1"/>
            <a:endParaRPr lang="en-US" b="1" smtClean="0"/>
          </a:p>
        </p:txBody>
      </p:sp>
    </p:spTree>
    <p:extLst>
      <p:ext uri="{BB962C8B-B14F-4D97-AF65-F5344CB8AC3E}">
        <p14:creationId xmlns:p14="http://schemas.microsoft.com/office/powerpoint/2010/main" val="274972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5050"/>
                </a:solidFill>
              </a:rPr>
              <a:t>S2 IN PULMONARY HYPERTENSION</a:t>
            </a:r>
            <a:endParaRPr lang="en-US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/>
          <a:lstStyle/>
          <a:p>
            <a:pPr eaLnBrk="1" hangingPunct="1"/>
            <a:r>
              <a:rPr lang="en-US" b="1" smtClean="0"/>
              <a:t>Hang out interval - Pulmonary : 30 – 90 ms</a:t>
            </a:r>
          </a:p>
          <a:p>
            <a:pPr eaLnBrk="1" hangingPunct="1">
              <a:buFont typeface="Arial" charset="0"/>
              <a:buNone/>
            </a:pPr>
            <a:r>
              <a:rPr lang="en-US" b="1" smtClean="0"/>
              <a:t>                                    - Aortic : 5 - 10 ms</a:t>
            </a:r>
          </a:p>
          <a:p>
            <a:pPr eaLnBrk="1" hangingPunct="1"/>
            <a:r>
              <a:rPr lang="en-US" b="1" smtClean="0"/>
              <a:t>In pulmonary circulation, there is a reserve which gets depleted when pressure rises ;  but in systemic circulation there is no reserve </a:t>
            </a:r>
          </a:p>
          <a:p>
            <a:pPr eaLnBrk="1" hangingPunct="1"/>
            <a:r>
              <a:rPr lang="en-US" b="1" smtClean="0"/>
              <a:t>S2 split narrows in the  early phase – becomes wider with RV dysfunction ( </a:t>
            </a:r>
            <a:r>
              <a:rPr lang="en-US" b="1" smtClean="0">
                <a:latin typeface="Book Antiqua" pitchFamily="18" charset="0"/>
              </a:rPr>
              <a:t>↑ </a:t>
            </a:r>
            <a:r>
              <a:rPr lang="en-US" b="1" smtClean="0"/>
              <a:t>RV mechanical systole )</a:t>
            </a:r>
          </a:p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458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445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B0F0"/>
                </a:solidFill>
              </a:rPr>
              <a:t>S2 IN PULMONARY HYPERTENSION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399732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2438400"/>
            <a:ext cx="5105400" cy="3514725"/>
          </a:xfrm>
        </p:spPr>
      </p:pic>
    </p:spTree>
    <p:extLst>
      <p:ext uri="{BB962C8B-B14F-4D97-AF65-F5344CB8AC3E}">
        <p14:creationId xmlns:p14="http://schemas.microsoft.com/office/powerpoint/2010/main" val="363685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dirty="0" smtClean="0"/>
              <a:t>Third Heart Sound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19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</a:t>
            </a:r>
            <a:r>
              <a:rPr lang="en-US" b="1" i="1" dirty="0" smtClean="0">
                <a:solidFill>
                  <a:srgbClr val="33CCCC"/>
                </a:solidFill>
              </a:rPr>
              <a:t>caused by augmented rapid filling of ventricle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Physiological: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FF"/>
                </a:solidFill>
              </a:rPr>
              <a:t>Compliant LV but rapid flow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Pathological: </a:t>
            </a:r>
            <a:r>
              <a:rPr lang="en-US" dirty="0" smtClean="0">
                <a:solidFill>
                  <a:srgbClr val="FFFFFF"/>
                </a:solidFill>
              </a:rPr>
              <a:t>Noncompliant LV + High LAP – HF</a:t>
            </a:r>
          </a:p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                            Moderate to large volume overload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5" name="Picture 4" descr="Third Heart Sounds Causation"/>
          <p:cNvPicPr/>
          <p:nvPr/>
        </p:nvPicPr>
        <p:blipFill>
          <a:blip r:embed="rId2" cstate="print"/>
          <a:srcRect l="2794" b="15207"/>
          <a:stretch>
            <a:fillRect/>
          </a:stretch>
        </p:blipFill>
        <p:spPr bwMode="auto">
          <a:xfrm>
            <a:off x="3581400" y="3799114"/>
            <a:ext cx="5181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eart sounds during cardiac cy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2178"/>
            <a:ext cx="2590799" cy="303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64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S 3 is </a:t>
            </a:r>
            <a:r>
              <a:rPr lang="en-US" sz="6000" dirty="0"/>
              <a:t>a feature of </a:t>
            </a:r>
            <a:endParaRPr lang="en-US" sz="6000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00B0F0"/>
            </a:solidFill>
          </a:ln>
        </p:spPr>
        <p:txBody>
          <a:bodyPr/>
          <a:lstStyle/>
          <a:p>
            <a:r>
              <a:rPr lang="en-US" dirty="0" smtClean="0"/>
              <a:t>LV dysfunction – Systolic / Diastolic</a:t>
            </a:r>
          </a:p>
          <a:p>
            <a:r>
              <a:rPr lang="en-US" dirty="0" smtClean="0"/>
              <a:t>Acute coronary syndromes</a:t>
            </a:r>
          </a:p>
          <a:p>
            <a:r>
              <a:rPr lang="en-US" dirty="0" smtClean="0"/>
              <a:t>LV volume overload state :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MR, VSD, PDA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High output states anemia, pregnancy,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hyperthyroidism, AV fistula </a:t>
            </a:r>
          </a:p>
          <a:p>
            <a:r>
              <a:rPr lang="en-US" dirty="0" smtClean="0"/>
              <a:t>Children &amp; </a:t>
            </a:r>
            <a:r>
              <a:rPr lang="en-US" dirty="0" err="1" smtClean="0"/>
              <a:t>Adolscents</a:t>
            </a:r>
            <a:r>
              <a:rPr lang="en-US" dirty="0" smtClean="0"/>
              <a:t>, Athletes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9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87375"/>
            <a:ext cx="7467601" cy="677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171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/>
          <a:lstStyle/>
          <a:p>
            <a:r>
              <a:rPr lang="en-US" dirty="0" smtClean="0"/>
              <a:t>Mechanism of S3 – Doppler study</a:t>
            </a:r>
            <a:br>
              <a:rPr lang="en-US" dirty="0" smtClean="0"/>
            </a:br>
            <a:r>
              <a:rPr lang="en-US" dirty="0" smtClean="0"/>
              <a:t>                                           </a:t>
            </a:r>
            <a:r>
              <a:rPr lang="en-US" sz="2000" dirty="0" smtClean="0">
                <a:solidFill>
                  <a:srgbClr val="FFFFFF"/>
                </a:solidFill>
              </a:rPr>
              <a:t>S J Shah  JASE 2007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981200"/>
            <a:ext cx="4419600" cy="4876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</a:t>
            </a:r>
            <a:r>
              <a:rPr lang="en-US" i="1" dirty="0" smtClean="0">
                <a:solidFill>
                  <a:srgbClr val="FFFF00"/>
                </a:solidFill>
              </a:rPr>
              <a:t>Presence &amp; Intensity </a:t>
            </a:r>
          </a:p>
          <a:p>
            <a:pPr>
              <a:buNone/>
            </a:pPr>
            <a:r>
              <a:rPr lang="en-US" i="1" dirty="0" smtClean="0">
                <a:solidFill>
                  <a:srgbClr val="FFFF00"/>
                </a:solidFill>
              </a:rPr>
              <a:t>   of S3 correlates with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Amplitude of 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E/A ratio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Deceleration rate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E/e’ ratio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LA volume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010200"/>
            <a:ext cx="4724401" cy="484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216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1851"/>
            <a:ext cx="9144000" cy="629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250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5449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392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9140109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219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BISFERIENS PULSE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/>
          <a:lstStyle/>
          <a:p>
            <a:pPr eaLnBrk="1" hangingPunct="1"/>
            <a:r>
              <a:rPr lang="en-US" sz="4000" b="1" smtClean="0"/>
              <a:t>CHRONIC SEVERE AR </a:t>
            </a:r>
          </a:p>
          <a:p>
            <a:pPr eaLnBrk="1" hangingPunct="1"/>
            <a:r>
              <a:rPr lang="en-US" sz="4000" b="1" smtClean="0"/>
              <a:t>AS &amp; AR ( of atleast moderate severity )</a:t>
            </a:r>
          </a:p>
          <a:p>
            <a:pPr eaLnBrk="1" hangingPunct="1"/>
            <a:r>
              <a:rPr lang="en-US" sz="4000" b="1" smtClean="0"/>
              <a:t>HOCM</a:t>
            </a:r>
          </a:p>
        </p:txBody>
      </p:sp>
      <p:pic>
        <p:nvPicPr>
          <p:cNvPr id="14340" name="Picture 2" descr="http://4.bp.blogspot.com/_as7Ap63dYXM/StThdeEQZrI/AAAAAAAAAtI/OOtWzV-kojc/s320/pulsus_bisferie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505200"/>
            <a:ext cx="3886202" cy="272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heart-valve-surgery.com/Images/aortic-valve-stenosis-heart-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490" y="2667000"/>
            <a:ext cx="4145064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77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0" y="0"/>
            <a:ext cx="3810000" cy="3429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Prognostic Implication of </a:t>
            </a:r>
            <a:br>
              <a:rPr lang="en-US" dirty="0" smtClean="0"/>
            </a:br>
            <a:r>
              <a:rPr lang="en-US" dirty="0" smtClean="0"/>
              <a:t>S3  &amp; ↑ JVP </a:t>
            </a:r>
            <a:br>
              <a:rPr lang="en-US" dirty="0" smtClean="0"/>
            </a:br>
            <a:r>
              <a:rPr lang="en-US" dirty="0" smtClean="0"/>
              <a:t>in acute HF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429000"/>
            <a:ext cx="3810000" cy="3429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    </a:t>
            </a:r>
          </a:p>
          <a:p>
            <a:pPr>
              <a:buNone/>
            </a:pPr>
            <a:r>
              <a:rPr lang="en-US" b="1" dirty="0" smtClean="0">
                <a:solidFill>
                  <a:srgbClr val="FFFF00"/>
                </a:solidFill>
              </a:rPr>
              <a:t>                ↑ JVP       S3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HF </a:t>
            </a:r>
            <a:r>
              <a:rPr lang="en-US" sz="2400" b="1" dirty="0" err="1" smtClean="0">
                <a:solidFill>
                  <a:srgbClr val="FFFF00"/>
                </a:solidFill>
              </a:rPr>
              <a:t>adm</a:t>
            </a:r>
            <a:r>
              <a:rPr lang="en-US" sz="2400" b="1" dirty="0" smtClean="0">
                <a:solidFill>
                  <a:srgbClr val="FFFF00"/>
                </a:solidFill>
              </a:rPr>
              <a:t>         1.32          1.42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HF Death      1.37          1.40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Death             1.15          1.15 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34000" cy="3429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2871" y="3429001"/>
            <a:ext cx="532112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206978" y="3048000"/>
            <a:ext cx="29109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M H </a:t>
            </a:r>
            <a:r>
              <a:rPr lang="en-US" sz="1200" dirty="0" err="1" smtClean="0">
                <a:solidFill>
                  <a:srgbClr val="FFFFFF"/>
                </a:solidFill>
              </a:rPr>
              <a:t>Drazner</a:t>
            </a:r>
            <a:r>
              <a:rPr lang="en-US" sz="1200" dirty="0" smtClean="0">
                <a:solidFill>
                  <a:srgbClr val="FFFFFF"/>
                </a:solidFill>
              </a:rPr>
              <a:t>  N </a:t>
            </a:r>
            <a:r>
              <a:rPr lang="en-US" sz="1200" dirty="0" err="1" smtClean="0">
                <a:solidFill>
                  <a:srgbClr val="FFFFFF"/>
                </a:solidFill>
              </a:rPr>
              <a:t>Engl</a:t>
            </a:r>
            <a:r>
              <a:rPr lang="en-US" sz="1200" dirty="0" smtClean="0">
                <a:solidFill>
                  <a:srgbClr val="FFFFFF"/>
                </a:solidFill>
              </a:rPr>
              <a:t> J Med 2001; 345:574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2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b="1" dirty="0" smtClean="0"/>
              <a:t>S3 in Chronic AR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1"/>
            <a:ext cx="9144000" cy="5638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                  </a:t>
            </a:r>
            <a:r>
              <a:rPr lang="en-US" b="1" dirty="0" smtClean="0">
                <a:solidFill>
                  <a:srgbClr val="FFFF00"/>
                </a:solidFill>
              </a:rPr>
              <a:t>EDVI        ESVI       EF       LVEDP      </a:t>
            </a:r>
            <a:r>
              <a:rPr lang="en-US" b="1" u="sng" dirty="0" smtClean="0">
                <a:solidFill>
                  <a:srgbClr val="FFFF00"/>
                </a:solidFill>
              </a:rPr>
              <a:t>LVSP</a:t>
            </a:r>
          </a:p>
          <a:p>
            <a:pPr>
              <a:buNone/>
            </a:pP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                   </a:t>
            </a:r>
            <a:r>
              <a:rPr lang="en-US" sz="2400" b="1" dirty="0" smtClean="0">
                <a:solidFill>
                  <a:srgbClr val="FFFF00"/>
                </a:solidFill>
              </a:rPr>
              <a:t>ml/m</a:t>
            </a:r>
            <a:r>
              <a:rPr lang="en-US" sz="2400" b="1" baseline="30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         ml/m2          %           mmHg    </a:t>
            </a:r>
            <a:r>
              <a:rPr lang="en-US" b="1" dirty="0" smtClean="0">
                <a:solidFill>
                  <a:srgbClr val="FFFF00"/>
                </a:solidFill>
              </a:rPr>
              <a:t>      ESV  </a:t>
            </a:r>
          </a:p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Normal        </a:t>
            </a:r>
            <a:r>
              <a:rPr lang="en-US" sz="2400" dirty="0" smtClean="0">
                <a:solidFill>
                  <a:srgbClr val="FFFFFF"/>
                </a:solidFill>
              </a:rPr>
              <a:t>82</a:t>
            </a:r>
            <a:r>
              <a:rPr lang="en-US" dirty="0" smtClean="0">
                <a:solidFill>
                  <a:srgbClr val="FFFFFF"/>
                </a:solidFill>
              </a:rPr>
              <a:t>              </a:t>
            </a:r>
            <a:r>
              <a:rPr lang="en-US" sz="2800" dirty="0" smtClean="0">
                <a:solidFill>
                  <a:srgbClr val="FFFFFF"/>
                </a:solidFill>
              </a:rPr>
              <a:t>28           65              9                 4.04</a:t>
            </a:r>
          </a:p>
          <a:p>
            <a:pPr>
              <a:buNone/>
            </a:pP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                       ±16               ±7        ±0.05         ±3               ±0.55</a:t>
            </a:r>
            <a:endParaRPr lang="en-US" dirty="0"/>
          </a:p>
          <a:p>
            <a:pPr>
              <a:buNone/>
            </a:pP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AR – S3      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158               48           70            11                3.24 </a:t>
            </a:r>
          </a:p>
          <a:p>
            <a:pPr>
              <a:buNone/>
            </a:pPr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                   ±36             ±14        ±0.08        ±6               ±0.82</a:t>
            </a:r>
            <a:endParaRPr lang="en-US" dirty="0"/>
          </a:p>
          <a:p>
            <a:pPr>
              <a:buNone/>
            </a:pPr>
            <a:r>
              <a:rPr lang="en-US" dirty="0" smtClean="0">
                <a:solidFill>
                  <a:srgbClr val="00CCFF"/>
                </a:solidFill>
              </a:rPr>
              <a:t>AR + S3      </a:t>
            </a:r>
            <a:r>
              <a:rPr lang="en-US" sz="2800" dirty="0" smtClean="0">
                <a:solidFill>
                  <a:srgbClr val="00CCFF"/>
                </a:solidFill>
              </a:rPr>
              <a:t>206</a:t>
            </a:r>
            <a:r>
              <a:rPr lang="en-US" dirty="0" smtClean="0">
                <a:solidFill>
                  <a:srgbClr val="00CCFF"/>
                </a:solidFill>
              </a:rPr>
              <a:t>             </a:t>
            </a:r>
            <a:r>
              <a:rPr lang="en-US" sz="2800" dirty="0" smtClean="0">
                <a:solidFill>
                  <a:srgbClr val="00CCFF"/>
                </a:solidFill>
              </a:rPr>
              <a:t>97</a:t>
            </a:r>
            <a:r>
              <a:rPr lang="en-US" dirty="0" smtClean="0">
                <a:solidFill>
                  <a:srgbClr val="00CCFF"/>
                </a:solidFill>
              </a:rPr>
              <a:t>         </a:t>
            </a:r>
            <a:r>
              <a:rPr lang="en-US" sz="2800" dirty="0" smtClean="0">
                <a:solidFill>
                  <a:srgbClr val="00CCFF"/>
                </a:solidFill>
              </a:rPr>
              <a:t>53</a:t>
            </a:r>
            <a:r>
              <a:rPr lang="en-US" dirty="0" smtClean="0">
                <a:solidFill>
                  <a:srgbClr val="00CCFF"/>
                </a:solidFill>
              </a:rPr>
              <a:t>           </a:t>
            </a:r>
            <a:r>
              <a:rPr lang="en-US" sz="2800" dirty="0" smtClean="0">
                <a:solidFill>
                  <a:srgbClr val="00CCFF"/>
                </a:solidFill>
              </a:rPr>
              <a:t>17                1.57</a:t>
            </a:r>
          </a:p>
          <a:p>
            <a:pPr>
              <a:buNone/>
            </a:pPr>
            <a:r>
              <a:rPr lang="en-US" sz="2800" dirty="0">
                <a:solidFill>
                  <a:srgbClr val="00CCFF"/>
                </a:solidFill>
              </a:rPr>
              <a:t> </a:t>
            </a:r>
            <a:r>
              <a:rPr lang="en-US" sz="2800" dirty="0" smtClean="0">
                <a:solidFill>
                  <a:srgbClr val="00CCFF"/>
                </a:solidFill>
              </a:rPr>
              <a:t>                       ±48             ±36        ±0.01        ±8                ±0.71</a:t>
            </a:r>
            <a:endParaRPr lang="en-US" dirty="0">
              <a:solidFill>
                <a:srgbClr val="00CC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46482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35052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23622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-800100" y="3467100"/>
            <a:ext cx="480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647700" y="3467100"/>
            <a:ext cx="480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2095500" y="3467100"/>
            <a:ext cx="480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3390900" y="3467100"/>
            <a:ext cx="480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4914900" y="3467100"/>
            <a:ext cx="480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971319" y="6172200"/>
            <a:ext cx="4172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AM Abdulla Circulation 1981;64;464-471 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58674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01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rgbClr val="712558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solidFill>
                  <a:schemeClr val="tx1"/>
                </a:solidFill>
                <a:latin typeface="Calibri" pitchFamily="34" charset="0"/>
              </a:rPr>
              <a:t>PERICARDIAL KNOCK</a:t>
            </a:r>
          </a:p>
        </p:txBody>
      </p:sp>
      <p:pic>
        <p:nvPicPr>
          <p:cNvPr id="24579" name="Picture 7" descr="984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85988"/>
            <a:ext cx="9144000" cy="4672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own Arrow 4"/>
          <p:cNvSpPr/>
          <p:nvPr/>
        </p:nvSpPr>
        <p:spPr>
          <a:xfrm>
            <a:off x="2590800" y="2819400"/>
            <a:ext cx="228600" cy="3810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6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Acute severe </a:t>
            </a:r>
            <a:r>
              <a:rPr lang="en-US" dirty="0" err="1" smtClean="0"/>
              <a:t>Valvular</a:t>
            </a:r>
            <a:r>
              <a:rPr lang="en-US" dirty="0" smtClean="0"/>
              <a:t> Regurgitations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6637"/>
            <a:ext cx="91440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Acute severe MR  -</a:t>
            </a:r>
            <a:r>
              <a:rPr lang="en-US" dirty="0" smtClean="0"/>
              <a:t>  </a:t>
            </a:r>
            <a:r>
              <a:rPr lang="en-US" dirty="0" smtClean="0">
                <a:solidFill>
                  <a:srgbClr val="FFFFFF"/>
                </a:solidFill>
              </a:rPr>
              <a:t>Class IV </a:t>
            </a:r>
            <a:r>
              <a:rPr lang="en-US" dirty="0" err="1" smtClean="0">
                <a:solidFill>
                  <a:srgbClr val="FFFFFF"/>
                </a:solidFill>
              </a:rPr>
              <a:t>dyspnea</a:t>
            </a:r>
            <a:r>
              <a:rPr lang="en-US" dirty="0" smtClean="0">
                <a:solidFill>
                  <a:srgbClr val="FFFFFF"/>
                </a:solidFill>
              </a:rPr>
              <a:t>,</a:t>
            </a:r>
          </a:p>
          <a:p>
            <a:pPr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             Decrescendo systolic murmur, S4, PAH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Acute severe AR – </a:t>
            </a:r>
            <a:r>
              <a:rPr lang="en-US" dirty="0" smtClean="0">
                <a:solidFill>
                  <a:srgbClr val="FFFFFF"/>
                </a:solidFill>
              </a:rPr>
              <a:t>Class IV </a:t>
            </a:r>
            <a:r>
              <a:rPr lang="en-US" dirty="0" err="1" smtClean="0">
                <a:solidFill>
                  <a:srgbClr val="FFFFFF"/>
                </a:solidFill>
              </a:rPr>
              <a:t>dyspnea,Tachycardia</a:t>
            </a:r>
            <a:r>
              <a:rPr lang="en-US" dirty="0" smtClean="0">
                <a:solidFill>
                  <a:srgbClr val="FFFFFF"/>
                </a:solidFill>
              </a:rPr>
              <a:t>,</a:t>
            </a:r>
          </a:p>
          <a:p>
            <a:pPr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             Soft S1 and absence of S4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http://www.brown.edu/Courses/Bio_281-cardio/cardio/figMS.jpg"/>
          <p:cNvPicPr/>
          <p:nvPr/>
        </p:nvPicPr>
        <p:blipFill>
          <a:blip r:embed="rId2" cstate="print"/>
          <a:srcRect l="34709"/>
          <a:stretch>
            <a:fillRect/>
          </a:stretch>
        </p:blipFill>
        <p:spPr bwMode="auto">
          <a:xfrm>
            <a:off x="0" y="3581400"/>
            <a:ext cx="4191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www.brown.edu/Courses/Bio_281-cardio/cardio/figA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64991"/>
            <a:ext cx="4572000" cy="32930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660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MITRAL  REGURGITATION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458200" cy="4525963"/>
          </a:xfr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                  </a:t>
            </a:r>
            <a:r>
              <a:rPr lang="en-US" b="1" dirty="0" smtClean="0">
                <a:solidFill>
                  <a:srgbClr val="FFFF00"/>
                </a:solidFill>
              </a:rPr>
              <a:t>CHRONIC               ACUTE</a:t>
            </a:r>
          </a:p>
          <a:p>
            <a:r>
              <a:rPr lang="en-US" dirty="0" smtClean="0"/>
              <a:t>H/O Murmur         Long period             Recent</a:t>
            </a:r>
          </a:p>
          <a:p>
            <a:r>
              <a:rPr lang="en-US" dirty="0" smtClean="0"/>
              <a:t>Heart Failure         None / Mild           </a:t>
            </a:r>
            <a:r>
              <a:rPr lang="en-US" dirty="0"/>
              <a:t> </a:t>
            </a:r>
            <a:r>
              <a:rPr lang="en-US" dirty="0" smtClean="0"/>
              <a:t> Severe</a:t>
            </a:r>
          </a:p>
          <a:p>
            <a:r>
              <a:rPr lang="en-US" dirty="0" smtClean="0"/>
              <a:t>Murmur of MR     </a:t>
            </a:r>
          </a:p>
          <a:p>
            <a:pPr marL="0" indent="0">
              <a:buNone/>
            </a:pPr>
            <a:r>
              <a:rPr lang="en-US" dirty="0" smtClean="0"/>
              <a:t>            Frequency           High                    Medium </a:t>
            </a:r>
          </a:p>
          <a:p>
            <a:r>
              <a:rPr lang="en-US" dirty="0" smtClean="0"/>
              <a:t>Fourth sound               No                         Yes </a:t>
            </a:r>
          </a:p>
          <a:p>
            <a:r>
              <a:rPr lang="en-US" dirty="0" smtClean="0"/>
              <a:t>Features of PH             No                         Yes    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86200" y="3505200"/>
            <a:ext cx="1905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apezoid 5"/>
          <p:cNvSpPr/>
          <p:nvPr/>
        </p:nvSpPr>
        <p:spPr>
          <a:xfrm rot="5400000">
            <a:off x="7124700" y="3162300"/>
            <a:ext cx="457200" cy="99060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791200" y="3276600"/>
            <a:ext cx="0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305800" y="3276600"/>
            <a:ext cx="0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886200" y="3352800"/>
            <a:ext cx="0" cy="68580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58000" y="3200400"/>
            <a:ext cx="0" cy="914400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943600" y="3352800"/>
            <a:ext cx="0" cy="60960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382000" y="3238500"/>
            <a:ext cx="0" cy="9525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172200" y="3505200"/>
            <a:ext cx="0" cy="381000"/>
          </a:xfrm>
          <a:prstGeom prst="line">
            <a:avLst/>
          </a:prstGeom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610600" y="3505200"/>
            <a:ext cx="0" cy="381000"/>
          </a:xfrm>
          <a:prstGeom prst="line">
            <a:avLst/>
          </a:prstGeom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629400" y="3467100"/>
            <a:ext cx="0" cy="381000"/>
          </a:xfrm>
          <a:prstGeom prst="line">
            <a:avLst/>
          </a:prstGeom>
          <a:ln w="762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400800" y="1600200"/>
            <a:ext cx="0" cy="449580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61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eb.squ.edu.om/med-Lib/MED_CD/E_CDs/anesthesia/site/content/figures/4049F04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8600"/>
            <a:ext cx="9097347" cy="636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07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755"/>
            <a:ext cx="3886200" cy="688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2366" y="0"/>
            <a:ext cx="5221635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5226784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Infective </a:t>
            </a:r>
            <a:r>
              <a:rPr lang="en-US" sz="2000" b="1" dirty="0" err="1" smtClean="0">
                <a:solidFill>
                  <a:srgbClr val="C00000"/>
                </a:solidFill>
              </a:rPr>
              <a:t>endocarditis</a:t>
            </a:r>
            <a:endParaRPr lang="en-US" sz="2000" b="1" dirty="0" smtClean="0">
              <a:solidFill>
                <a:srgbClr val="C00000"/>
              </a:solidFill>
            </a:endParaRPr>
          </a:p>
          <a:p>
            <a:r>
              <a:rPr lang="en-US" sz="2000" b="1" dirty="0" err="1" smtClean="0">
                <a:solidFill>
                  <a:srgbClr val="C00000"/>
                </a:solidFill>
              </a:rPr>
              <a:t>Chordal</a:t>
            </a:r>
            <a:r>
              <a:rPr lang="en-US" sz="2000" b="1" dirty="0" smtClean="0">
                <a:solidFill>
                  <a:srgbClr val="C00000"/>
                </a:solidFill>
              </a:rPr>
              <a:t> rupture</a:t>
            </a:r>
          </a:p>
          <a:p>
            <a:r>
              <a:rPr lang="en-US" sz="2000" b="1" dirty="0" smtClean="0">
                <a:solidFill>
                  <a:srgbClr val="C00000"/>
                </a:solidFill>
              </a:rPr>
              <a:t>Trauma</a:t>
            </a:r>
          </a:p>
          <a:p>
            <a:r>
              <a:rPr lang="en-US" sz="2000" b="1" dirty="0" smtClean="0">
                <a:solidFill>
                  <a:srgbClr val="C00000"/>
                </a:solidFill>
              </a:rPr>
              <a:t>Iatrogenic</a:t>
            </a:r>
          </a:p>
          <a:p>
            <a:r>
              <a:rPr lang="en-US" sz="2000" b="1" dirty="0" smtClean="0">
                <a:solidFill>
                  <a:srgbClr val="C00000"/>
                </a:solidFill>
              </a:rPr>
              <a:t>Ischemic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200" y="76200"/>
            <a:ext cx="15240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ACUTE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38600" y="6019800"/>
            <a:ext cx="1676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CHRONIC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09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f0460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1" y="762000"/>
            <a:ext cx="9106829" cy="53340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80780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dualibra.com/wp-content/uploads/2012/04/037800~1/Part%202.%20Cardinal%20Manifestations%20and%20Presentation%20of%20Diseases/Section%205.%20Alterations%20in%20Circulatory%20and%20Respiratory%20Functions/e08_files/loadBinary_002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91"/>
          <a:stretch/>
        </p:blipFill>
        <p:spPr bwMode="auto">
          <a:xfrm>
            <a:off x="16329" y="1279071"/>
            <a:ext cx="9118983" cy="44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8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5532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i="1" dirty="0" smtClean="0">
                <a:solidFill>
                  <a:srgbClr val="FF9966"/>
                </a:solidFill>
              </a:rPr>
              <a:t>                      </a:t>
            </a:r>
            <a:r>
              <a:rPr lang="en-US" sz="3600" i="1" dirty="0" smtClean="0">
                <a:solidFill>
                  <a:srgbClr val="FF9966"/>
                </a:solidFill>
              </a:rPr>
              <a:t>AORTIC  REGURGITATION</a:t>
            </a:r>
          </a:p>
          <a:p>
            <a:pPr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                                         ACUTE          CHRONIC</a:t>
            </a:r>
          </a:p>
          <a:p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Heart failure                            Rapid                 Insidious </a:t>
            </a:r>
          </a:p>
          <a:p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Arterial Pulse</a:t>
            </a:r>
            <a:r>
              <a:rPr lang="en-US" sz="36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                 </a:t>
            </a:r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Fast                    Normal</a:t>
            </a:r>
          </a:p>
          <a:p>
            <a:pPr>
              <a:buNone/>
            </a:pPr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                                                  </a:t>
            </a:r>
            <a:r>
              <a:rPr lang="en-US" sz="28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Alternans</a:t>
            </a:r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      </a:t>
            </a:r>
            <a:r>
              <a:rPr lang="en-US" sz="28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Bisferiens</a:t>
            </a:r>
            <a:endParaRPr lang="en-US" sz="28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Pulse pressure                         Normal              Wide</a:t>
            </a:r>
          </a:p>
          <a:p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Apical impulse                         Normal              </a:t>
            </a:r>
            <a:r>
              <a:rPr lang="en-US" sz="28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Hyperdynamic</a:t>
            </a:r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</a:t>
            </a:r>
          </a:p>
          <a:p>
            <a:r>
              <a:rPr lang="en-US" sz="2800" dirty="0" smtClean="0">
                <a:solidFill>
                  <a:srgbClr val="00FFFF"/>
                </a:solidFill>
              </a:rPr>
              <a:t>First heart sound                     Soft                    Normal    </a:t>
            </a:r>
          </a:p>
          <a:p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Second heart sound               A2↓P2↑          Normal</a:t>
            </a:r>
          </a:p>
          <a:p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Third heart sound                   Usual                 In LVD</a:t>
            </a:r>
          </a:p>
          <a:p>
            <a:r>
              <a:rPr lang="en-US" sz="2800" dirty="0" smtClean="0">
                <a:solidFill>
                  <a:srgbClr val="00FFFF"/>
                </a:solidFill>
              </a:rPr>
              <a:t>Fourth heart sound                Absent               May occur     </a:t>
            </a:r>
          </a:p>
          <a:p>
            <a:r>
              <a:rPr lang="en-US" sz="2800" dirty="0" smtClean="0">
                <a:solidFill>
                  <a:srgbClr val="00FFFF"/>
                </a:solidFill>
              </a:rPr>
              <a:t>AR </a:t>
            </a:r>
            <a:r>
              <a:rPr lang="en-US" sz="2800" dirty="0" smtClean="0">
                <a:solidFill>
                  <a:srgbClr val="00FFFF"/>
                </a:solidFill>
              </a:rPr>
              <a:t>murmur </a:t>
            </a:r>
            <a:r>
              <a:rPr lang="en-US" sz="2000" dirty="0" smtClean="0">
                <a:solidFill>
                  <a:srgbClr val="00FFFF"/>
                </a:solidFill>
              </a:rPr>
              <a:t>Intensity &amp; Pitch</a:t>
            </a:r>
            <a:r>
              <a:rPr lang="en-US" sz="2800" dirty="0" smtClean="0">
                <a:solidFill>
                  <a:srgbClr val="00FFFF"/>
                </a:solidFill>
              </a:rPr>
              <a:t>      </a:t>
            </a:r>
            <a:r>
              <a:rPr lang="en-US" sz="2800" dirty="0" smtClean="0">
                <a:solidFill>
                  <a:srgbClr val="00FFFF"/>
                </a:solidFill>
              </a:rPr>
              <a:t> Short</a:t>
            </a:r>
            <a:r>
              <a:rPr lang="en-US" sz="2800" dirty="0" smtClean="0">
                <a:solidFill>
                  <a:srgbClr val="00FFFF"/>
                </a:solidFill>
              </a:rPr>
              <a:t>, medium   Long, High</a:t>
            </a:r>
          </a:p>
          <a:p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Austin Flint murmur               MDM                  </a:t>
            </a:r>
            <a:r>
              <a:rPr lang="en-US" sz="28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MDM</a:t>
            </a:r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± PS</a:t>
            </a:r>
            <a:r>
              <a:rPr lang="en-US" sz="2800" dirty="0" smtClean="0">
                <a:solidFill>
                  <a:schemeClr val="bg1"/>
                </a:solidFill>
              </a:rPr>
              <a:t>M     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7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</a:rPr>
              <a:t>Pulsus</a:t>
            </a:r>
            <a:r>
              <a:rPr lang="en-US" sz="4800" b="1" dirty="0" smtClean="0">
                <a:solidFill>
                  <a:srgbClr val="FFFF00"/>
                </a:solidFill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</a:rPr>
              <a:t>Alternans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upload.wikimedia.org/wikipedia/en/d/d5/Pulsus_alternans_tra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9143996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929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810" y="-10885"/>
            <a:ext cx="69426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09600" y="76200"/>
            <a:ext cx="4572000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PULMONARY  REGURGITATION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286000"/>
            <a:ext cx="1295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NO  PAH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6847114" y="1959429"/>
            <a:ext cx="1295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PAH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72911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rgbClr val="009999"/>
                </a:solidFill>
              </a:rPr>
              <a:t>                </a:t>
            </a:r>
            <a:r>
              <a:rPr lang="en-US" sz="4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SYSTOLIC MURMURS</a:t>
            </a:r>
            <a:br>
              <a:rPr lang="en-US" sz="4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en-US" sz="27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EJECTION (MIDSYSTOLIC )                       REGURGITANT (HOLOSYSTOLIC)</a:t>
            </a:r>
            <a:endParaRPr lang="en-US" sz="27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30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4502150" cy="5181600"/>
          </a:xfrm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1676400"/>
            <a:ext cx="46164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99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http://www.texasheartinstitute.org/Education/CME/explore/events/images/aortic_stenos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5539" y="990601"/>
            <a:ext cx="4298461" cy="5867400"/>
          </a:xfrm>
          <a:prstGeom prst="rect">
            <a:avLst/>
          </a:prstGeom>
          <a:noFill/>
        </p:spPr>
      </p:pic>
      <p:pic>
        <p:nvPicPr>
          <p:cNvPr id="6" name="Picture 5" descr="http://www.rjmatthewsmd.com/Definitions/img/46dfigure.jpg"/>
          <p:cNvPicPr/>
          <p:nvPr/>
        </p:nvPicPr>
        <p:blipFill>
          <a:blip r:embed="rId3" cstate="print"/>
          <a:srcRect t="4762" r="38400" b="6738"/>
          <a:stretch>
            <a:fillRect/>
          </a:stretch>
        </p:blipFill>
        <p:spPr bwMode="auto">
          <a:xfrm>
            <a:off x="0" y="990601"/>
            <a:ext cx="4876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031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25527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490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033"/>
            <a:ext cx="9144000" cy="684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0"/>
            <a:ext cx="26098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006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FF00"/>
                </a:solidFill>
              </a:rPr>
              <a:t>Presystolic</a:t>
            </a:r>
            <a:r>
              <a:rPr lang="en-US" b="1" dirty="0" smtClean="0">
                <a:solidFill>
                  <a:srgbClr val="FFFF00"/>
                </a:solidFill>
              </a:rPr>
              <a:t> Impulse in Aortic </a:t>
            </a:r>
            <a:r>
              <a:rPr lang="en-US" b="1" dirty="0" err="1" smtClean="0">
                <a:solidFill>
                  <a:srgbClr val="FFFF00"/>
                </a:solidFill>
              </a:rPr>
              <a:t>Stenosis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7102" y="1905000"/>
            <a:ext cx="5456898" cy="4953000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12582"/>
            <a:ext cx="3886200" cy="4945418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1295400"/>
            <a:ext cx="3886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S4 86%   ↑ a  in none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886200" y="1295400"/>
            <a:ext cx="52578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S4 in 85%   ↑ a in 45%</a:t>
            </a:r>
            <a:endParaRPr lang="en-US" sz="3200" b="1" dirty="0"/>
          </a:p>
        </p:txBody>
      </p:sp>
      <p:sp>
        <p:nvSpPr>
          <p:cNvPr id="8" name="Rectangle 7"/>
          <p:cNvSpPr/>
          <p:nvPr/>
        </p:nvSpPr>
        <p:spPr>
          <a:xfrm>
            <a:off x="5355078" y="990600"/>
            <a:ext cx="38867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FFFF"/>
                </a:solidFill>
              </a:rPr>
              <a:t>M A </a:t>
            </a:r>
            <a:r>
              <a:rPr lang="en-US" sz="1600" i="1" dirty="0" err="1" smtClean="0">
                <a:solidFill>
                  <a:srgbClr val="FFFFFF"/>
                </a:solidFill>
              </a:rPr>
              <a:t>Kavalier</a:t>
            </a:r>
            <a:r>
              <a:rPr lang="en-US" sz="1600" i="1" dirty="0" smtClean="0">
                <a:solidFill>
                  <a:srgbClr val="FFFFFF"/>
                </a:solidFill>
              </a:rPr>
              <a:t> ; Circulation </a:t>
            </a:r>
            <a:r>
              <a:rPr lang="en-US" sz="1600" i="1" dirty="0">
                <a:solidFill>
                  <a:srgbClr val="FFFFFF"/>
                </a:solidFill>
              </a:rPr>
              <a:t>1975;51;324-327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0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LV OUTFLOW OBSTRUCTION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                       </a:t>
            </a:r>
            <a:r>
              <a:rPr lang="en-US" sz="2800" dirty="0" err="1" smtClean="0">
                <a:solidFill>
                  <a:srgbClr val="FFFF00"/>
                </a:solidFill>
              </a:rPr>
              <a:t>Valvular</a:t>
            </a:r>
            <a:r>
              <a:rPr lang="en-US" sz="2800" dirty="0" smtClean="0">
                <a:solidFill>
                  <a:srgbClr val="FFFF00"/>
                </a:solidFill>
              </a:rPr>
              <a:t>   </a:t>
            </a:r>
            <a:r>
              <a:rPr lang="en-US" sz="2800" dirty="0" err="1" smtClean="0">
                <a:solidFill>
                  <a:srgbClr val="FFFF00"/>
                </a:solidFill>
              </a:rPr>
              <a:t>Supravalvular</a:t>
            </a:r>
            <a:r>
              <a:rPr lang="en-US" sz="2800" dirty="0" smtClean="0">
                <a:solidFill>
                  <a:srgbClr val="FFFF00"/>
                </a:solidFill>
              </a:rPr>
              <a:t>    Discrete    HOCM</a:t>
            </a:r>
          </a:p>
          <a:p>
            <a:pPr>
              <a:buNone/>
            </a:pP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                                                                          </a:t>
            </a:r>
            <a:r>
              <a:rPr lang="en-US" sz="2800" dirty="0" err="1" smtClean="0">
                <a:solidFill>
                  <a:srgbClr val="FFFF00"/>
                </a:solidFill>
              </a:rPr>
              <a:t>subaortic</a:t>
            </a:r>
            <a:endParaRPr lang="en-US" sz="2800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Arterial pulse           </a:t>
            </a:r>
            <a:r>
              <a:rPr lang="en-US" sz="2400" dirty="0" err="1" smtClean="0">
                <a:solidFill>
                  <a:srgbClr val="FFFF00"/>
                </a:solidFill>
              </a:rPr>
              <a:t>Anacrotic</a:t>
            </a:r>
            <a:r>
              <a:rPr lang="en-US" sz="2400" dirty="0" smtClean="0">
                <a:solidFill>
                  <a:srgbClr val="FFFF00"/>
                </a:solidFill>
              </a:rPr>
              <a:t>        unequal              </a:t>
            </a:r>
            <a:r>
              <a:rPr lang="en-US" sz="2400" dirty="0" err="1" smtClean="0">
                <a:solidFill>
                  <a:srgbClr val="FFFF00"/>
                </a:solidFill>
              </a:rPr>
              <a:t>Anacrotic</a:t>
            </a:r>
            <a:r>
              <a:rPr lang="en-US" sz="2400" dirty="0" smtClean="0">
                <a:solidFill>
                  <a:srgbClr val="FFFF00"/>
                </a:solidFill>
              </a:rPr>
              <a:t>       Jerky</a:t>
            </a:r>
          </a:p>
          <a:p>
            <a:pPr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                                                                                              </a:t>
            </a:r>
            <a:r>
              <a:rPr lang="en-US" sz="2400" dirty="0" err="1" smtClean="0">
                <a:solidFill>
                  <a:srgbClr val="FFFF00"/>
                </a:solidFill>
              </a:rPr>
              <a:t>Bisferiens</a:t>
            </a:r>
            <a:endParaRPr lang="en-US" sz="2400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Post  VPD PP                 ↑                      ↑                        ↑                  ↓</a:t>
            </a:r>
          </a:p>
          <a:p>
            <a:pPr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Ejection sound              +                        -                           -                     -    </a:t>
            </a:r>
          </a:p>
          <a:p>
            <a:pPr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Murmur site             2 RICS              1 RICS                 L III ICS         L III-IV 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ICS</a:t>
            </a:r>
          </a:p>
          <a:p>
            <a:pPr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AR murmur                     +                        -                          +                    - </a:t>
            </a:r>
          </a:p>
          <a:p>
            <a:pPr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Murmur –</a:t>
            </a:r>
            <a:r>
              <a:rPr lang="en-US" sz="2400" dirty="0" err="1" smtClean="0">
                <a:solidFill>
                  <a:srgbClr val="FFFF00"/>
                </a:solidFill>
              </a:rPr>
              <a:t>Valsalva</a:t>
            </a:r>
            <a:r>
              <a:rPr lang="en-US" sz="2400" dirty="0" smtClean="0">
                <a:solidFill>
                  <a:srgbClr val="FFFF00"/>
                </a:solidFill>
              </a:rPr>
              <a:t>        ↓                     ↓                        ↓                  ↑</a:t>
            </a:r>
          </a:p>
          <a:p>
            <a:pPr>
              <a:buNone/>
            </a:pPr>
            <a:r>
              <a:rPr lang="en-US" sz="2400" dirty="0" err="1" smtClean="0">
                <a:solidFill>
                  <a:srgbClr val="FFFF00"/>
                </a:solidFill>
              </a:rPr>
              <a:t>CXRay</a:t>
            </a:r>
            <a:r>
              <a:rPr lang="en-US" sz="2400" dirty="0" smtClean="0">
                <a:solidFill>
                  <a:srgbClr val="FFFF00"/>
                </a:solidFill>
              </a:rPr>
              <a:t>  </a:t>
            </a:r>
            <a:r>
              <a:rPr lang="en-US" sz="2400" dirty="0" err="1" smtClean="0">
                <a:solidFill>
                  <a:srgbClr val="FFFF00"/>
                </a:solidFill>
              </a:rPr>
              <a:t>Asc</a:t>
            </a:r>
            <a:r>
              <a:rPr lang="en-US" sz="2400" dirty="0" smtClean="0">
                <a:solidFill>
                  <a:srgbClr val="FFFF00"/>
                </a:solidFill>
              </a:rPr>
              <a:t> AO               ↑                       -                           -                     -</a:t>
            </a:r>
          </a:p>
          <a:p>
            <a:pPr>
              <a:buNone/>
            </a:pP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             Valve Ca             +                        -                           -                     - </a:t>
            </a:r>
          </a:p>
          <a:p>
            <a:pPr>
              <a:buNone/>
            </a:pPr>
            <a:endParaRPr lang="en-US" sz="2400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sz="2800" dirty="0">
              <a:solidFill>
                <a:srgbClr val="FFFF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371600"/>
            <a:ext cx="9144000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2514600"/>
            <a:ext cx="9144000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429000"/>
            <a:ext cx="9144000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3886200"/>
            <a:ext cx="9144000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4267200"/>
            <a:ext cx="9144000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4800600"/>
            <a:ext cx="9144000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5181600"/>
            <a:ext cx="9144000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5638800"/>
            <a:ext cx="9144000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6553200"/>
            <a:ext cx="9144000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-228600" y="3962400"/>
            <a:ext cx="5181600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1219200" y="3962400"/>
            <a:ext cx="5181600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3429000" y="3962400"/>
            <a:ext cx="5181600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4953000" y="3962400"/>
            <a:ext cx="5181600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85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AORTIC STENOSIS IN ELDERLY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 existence with hypertension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Arterial pulse deceptive, due to inelastic arteries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Murmur may not be louder – barrel chest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Murmur may be best heard at apex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        </a:t>
            </a:r>
            <a:r>
              <a:rPr lang="en-US" dirty="0" err="1" smtClean="0">
                <a:solidFill>
                  <a:srgbClr val="FFFF00"/>
                </a:solidFill>
              </a:rPr>
              <a:t>Gallavardin</a:t>
            </a:r>
            <a:r>
              <a:rPr lang="en-US" dirty="0" smtClean="0">
                <a:solidFill>
                  <a:srgbClr val="FFFF00"/>
                </a:solidFill>
              </a:rPr>
              <a:t> phenomenon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Rapid progression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3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4038600" cy="383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993376"/>
            <a:ext cx="5029200" cy="379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Aortic </a:t>
            </a:r>
            <a:r>
              <a:rPr lang="en-US" dirty="0" err="1" smtClean="0">
                <a:solidFill>
                  <a:schemeClr val="bg1"/>
                </a:solidFill>
              </a:rPr>
              <a:t>Stenosis</a:t>
            </a:r>
            <a:r>
              <a:rPr lang="en-US" dirty="0" smtClean="0">
                <a:solidFill>
                  <a:schemeClr val="bg1"/>
                </a:solidFill>
              </a:rPr>
              <a:t>               HOCM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2" descr="http://www.learntheheart.com/HOCM.bmp"/>
          <p:cNvPicPr>
            <a:picLocks noChangeAspect="1" noChangeArrowheads="1"/>
          </p:cNvPicPr>
          <p:nvPr/>
        </p:nvPicPr>
        <p:blipFill>
          <a:blip r:embed="rId4" cstate="print"/>
          <a:srcRect l="36923" t="61538" b="8974"/>
          <a:stretch>
            <a:fillRect/>
          </a:stretch>
        </p:blipFill>
        <p:spPr bwMode="auto">
          <a:xfrm>
            <a:off x="1219200" y="5738858"/>
            <a:ext cx="2209800" cy="691895"/>
          </a:xfrm>
          <a:prstGeom prst="rect">
            <a:avLst/>
          </a:prstGeom>
          <a:noFill/>
        </p:spPr>
      </p:pic>
      <p:pic>
        <p:nvPicPr>
          <p:cNvPr id="8" name="Picture 2" descr="http://www.learntheheart.com/HOCM.bmp"/>
          <p:cNvPicPr>
            <a:picLocks noChangeAspect="1" noChangeArrowheads="1"/>
          </p:cNvPicPr>
          <p:nvPr/>
        </p:nvPicPr>
        <p:blipFill>
          <a:blip r:embed="rId4" cstate="print"/>
          <a:srcRect l="36923" t="61538" b="8974"/>
          <a:stretch>
            <a:fillRect/>
          </a:stretch>
        </p:blipFill>
        <p:spPr bwMode="auto">
          <a:xfrm>
            <a:off x="5638800" y="5638800"/>
            <a:ext cx="2514600" cy="787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675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3352800" y="3429000"/>
            <a:ext cx="5105400" cy="381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http://texasheart.org/Education/CME/explore/events/images/HSPS_HOCMdiagram_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562356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733800" y="2895600"/>
            <a:ext cx="54102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↑</a:t>
            </a:r>
            <a:r>
              <a:rPr lang="en-US" sz="2400" b="1" dirty="0" err="1" smtClean="0">
                <a:solidFill>
                  <a:srgbClr val="FFFF00"/>
                </a:solidFill>
              </a:rPr>
              <a:t>Afterload,↑Preload,↓Contractility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                                                     ↓</a:t>
            </a:r>
            <a:r>
              <a:rPr lang="en-US" sz="2400" b="1" dirty="0" err="1" smtClean="0">
                <a:solidFill>
                  <a:srgbClr val="FFFF00"/>
                </a:solidFill>
              </a:rPr>
              <a:t>Afterload,↓Preload,↑Contractility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8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An external file that holds a picture, illustration, etc.&#10;Object name is cjc25e2681.jpg Object name is cjc25e26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9197698" cy="5562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536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302" y="0"/>
            <a:ext cx="31436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 descr="http://img.medscape.com/pi/emed/ckb/pediatrics_cardiac/889392-891729-3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2" y="0"/>
            <a:ext cx="593729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94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015" y="0"/>
            <a:ext cx="8124785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6577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sz="4800" i="1" dirty="0" smtClean="0">
                <a:solidFill>
                  <a:srgbClr val="FFFF00"/>
                </a:solidFill>
              </a:rPr>
              <a:t>Cycle  Length Variation</a:t>
            </a:r>
            <a:br>
              <a:rPr lang="en-US" sz="4800" i="1" dirty="0" smtClean="0">
                <a:solidFill>
                  <a:srgbClr val="FFFF00"/>
                </a:solidFill>
              </a:rPr>
            </a:br>
            <a:r>
              <a:rPr lang="en-US" sz="3600" i="1" dirty="0" smtClean="0">
                <a:solidFill>
                  <a:srgbClr val="FFC000"/>
                </a:solidFill>
              </a:rPr>
              <a:t>Post premature beat / Long cycle short cycle of AF</a:t>
            </a:r>
            <a:endParaRPr lang="en-US" sz="3600" i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sz="4000" i="1" dirty="0" smtClean="0"/>
              <a:t>Post VPD / Long &gt; Short cycle of AF : </a:t>
            </a:r>
          </a:p>
          <a:p>
            <a:pPr>
              <a:buNone/>
            </a:pPr>
            <a:r>
              <a:rPr lang="en-US" sz="3600" dirty="0" smtClean="0"/>
              <a:t>       Outflow murmurs ( AS/PS) accentuate</a:t>
            </a:r>
          </a:p>
          <a:p>
            <a:pPr>
              <a:buNone/>
            </a:pPr>
            <a:r>
              <a:rPr lang="en-US" sz="3600" dirty="0" smtClean="0"/>
              <a:t>       </a:t>
            </a:r>
            <a:r>
              <a:rPr lang="en-US" sz="3600" dirty="0" err="1" smtClean="0"/>
              <a:t>Regurgitant</a:t>
            </a:r>
            <a:r>
              <a:rPr lang="en-US" sz="3600" dirty="0" smtClean="0"/>
              <a:t> murmurs do not change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5705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 descr="http://reflow.scribd.com/7plkgn9oqos71re/images/image-4.jpg"/>
          <p:cNvPicPr>
            <a:picLocks noChangeAspect="1" noChangeArrowheads="1"/>
          </p:cNvPicPr>
          <p:nvPr/>
        </p:nvPicPr>
        <p:blipFill>
          <a:blip r:embed="rId2" cstate="print"/>
          <a:srcRect r="52844"/>
          <a:stretch>
            <a:fillRect/>
          </a:stretch>
        </p:blipFill>
        <p:spPr bwMode="auto">
          <a:xfrm>
            <a:off x="0" y="0"/>
            <a:ext cx="3429000" cy="6858000"/>
          </a:xfrm>
          <a:prstGeom prst="rect">
            <a:avLst/>
          </a:prstGeom>
          <a:noFill/>
        </p:spPr>
      </p:pic>
      <p:pic>
        <p:nvPicPr>
          <p:cNvPr id="64516" name="Picture 4" descr="http://www.heart-valve-surgery.com/Images/progression-mitral-regurgita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2917" y="0"/>
            <a:ext cx="3061084" cy="3124200"/>
          </a:xfrm>
          <a:prstGeom prst="rect">
            <a:avLst/>
          </a:prstGeom>
          <a:noFill/>
        </p:spPr>
      </p:pic>
      <p:pic>
        <p:nvPicPr>
          <p:cNvPr id="64518" name="Picture 6" descr="https://encrypted-tbn0.google.com/images?q=tbn:ANd9GcTa4yUBZWSbnJQ3XJ1SnyA7f4d8okSHWcBsG084iQfTIRrdx9Wyl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167447"/>
            <a:ext cx="3048001" cy="36905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645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CCCCFF"/>
          </a:solidFill>
        </p:spPr>
        <p:txBody>
          <a:bodyPr/>
          <a:lstStyle/>
          <a:p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6267" y="0"/>
            <a:ext cx="6063733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429000" y="5715000"/>
            <a:ext cx="76200" cy="381000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505200" y="5715000"/>
            <a:ext cx="0" cy="38100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505200" y="5638800"/>
            <a:ext cx="152400" cy="533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505200" y="6172200"/>
            <a:ext cx="381000" cy="15240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8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MITRAL STENOSIS  -  SEVERITY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FFC000"/>
                </a:solidFill>
              </a:rPr>
              <a:t>                                          MILD      MODERATE     SEVERE</a:t>
            </a:r>
          </a:p>
          <a:p>
            <a:pPr>
              <a:buNone/>
            </a:pPr>
            <a:r>
              <a:rPr lang="en-US" dirty="0" smtClean="0"/>
              <a:t>  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Mean gradient </a:t>
            </a:r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mmHg 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&lt; 5             5 – 10              10</a:t>
            </a:r>
          </a:p>
          <a:p>
            <a:pPr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Valve area cm</a:t>
            </a:r>
            <a:r>
              <a:rPr lang="en-US" baseline="30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          &gt; 1.5          1 – 1.5          &lt; 1.0   </a:t>
            </a:r>
          </a:p>
          <a:p>
            <a:pPr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PA SP  mm Hg               &lt; 30           30 - 50           &gt; 50 </a:t>
            </a:r>
          </a:p>
          <a:p>
            <a:pPr>
              <a:buNone/>
            </a:pPr>
            <a:endParaRPr lang="en-US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                             </a:t>
            </a:r>
            <a:r>
              <a:rPr lang="en-US" sz="35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CLINICAL APPROACH</a:t>
            </a:r>
            <a:endParaRPr lang="en-US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S2-OS INTERVAL ms    &gt; 90            60 -90            &lt; 60                     </a:t>
            </a:r>
          </a:p>
          <a:p>
            <a:pPr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LENGTH OF MDM :  A gap between MDM &amp; PSM &gt; mild   </a:t>
            </a:r>
          </a:p>
          <a:p>
            <a:pPr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IN AF</a:t>
            </a:r>
            <a:r>
              <a:rPr lang="en-US" sz="3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: S2-OS interval proportional to preceding cycle length</a:t>
            </a:r>
          </a:p>
          <a:p>
            <a:pPr>
              <a:buNone/>
            </a:pPr>
            <a:r>
              <a:rPr lang="en-US" sz="3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          Presence of </a:t>
            </a:r>
            <a:r>
              <a:rPr lang="en-US" sz="30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presystolic</a:t>
            </a:r>
            <a:r>
              <a:rPr lang="en-US" sz="3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m in long cycles &gt; severe MS</a:t>
            </a:r>
          </a:p>
          <a:p>
            <a:pPr>
              <a:buNone/>
            </a:pPr>
            <a:r>
              <a:rPr lang="en-US" sz="3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          Fixed S2-OS interval in AF &gt; rigid valve                                                  </a:t>
            </a:r>
            <a:endParaRPr lang="en-US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              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9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S2 – OS INTERVAL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839200" cy="5638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Varies with cycle length – Tachycardia &gt; Narrow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                                                   AF – preceding cycle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Wider interval in SHT, AR, Low HR / CO, Stiff Ca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Narrow interval in coexistent MR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Absent in calcified valve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May occur in the absence of MS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       MR, PDA, VSD, Tricuspid </a:t>
            </a:r>
            <a:r>
              <a:rPr lang="en-US" dirty="0" err="1" smtClean="0">
                <a:solidFill>
                  <a:srgbClr val="FFFF00"/>
                </a:solidFill>
              </a:rPr>
              <a:t>atresia</a:t>
            </a:r>
            <a:r>
              <a:rPr lang="en-US" dirty="0" smtClean="0">
                <a:solidFill>
                  <a:srgbClr val="FFFF00"/>
                </a:solidFill>
              </a:rPr>
              <a:t>, AV Block, 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       HOCM, BT shunt, </a:t>
            </a:r>
            <a:r>
              <a:rPr lang="en-US" dirty="0" err="1" smtClean="0">
                <a:solidFill>
                  <a:srgbClr val="FFFF00"/>
                </a:solidFill>
              </a:rPr>
              <a:t>Thyrotoxicosis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       ASD, TR ( tricuspid )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29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FFFF"/>
                </a:solidFill>
              </a:rPr>
              <a:t>PRESYSTOLIC MURMUR IN M.S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78" name="Picture 2" descr="http://upload.wikimedia.org/wikipedia/en/7/79/Mitral_stenosis_pressure_tracing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4955077" cy="5257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895600"/>
            <a:ext cx="4191000" cy="2991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645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66CCFF"/>
                </a:solidFill>
              </a:rPr>
              <a:t>Presystolic murmur in M.S with A.F</a:t>
            </a:r>
            <a:endParaRPr lang="en-US" dirty="0">
              <a:solidFill>
                <a:srgbClr val="66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55664"/>
            <a:ext cx="6429375" cy="429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29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13104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05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http://1.bp.blogspot.com/-B0D1v-DMd6M/TWJHPqfiHYI/AAAAAAAACns/CscDqvx_FfE/s1600/Frank%2BStarling%2BLaw%2Bof%2Bthe%2BHe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" y="0"/>
            <a:ext cx="508524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edoc.hu-berlin.de/dissertationen/abdelaziz-ahmed-ihab-2004-09-20/HTML/abdelaziz_html_30f027fc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86016"/>
            <a:ext cx="4430486" cy="330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19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TRICUSPID  STENOSIS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eso-cdn.bestpractice.bmj.com/best-practice/images/bp/473-3-iline_defaul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75175"/>
            <a:ext cx="9144000" cy="6182825"/>
          </a:xfrm>
          <a:prstGeom prst="rect">
            <a:avLst/>
          </a:prstGeom>
          <a:noFill/>
        </p:spPr>
      </p:pic>
      <p:pic>
        <p:nvPicPr>
          <p:cNvPr id="4100" name="Picture 4" descr="http://www.wikidoc.org/images/b/b6/Middiastolic_and_presystol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6900" y="685800"/>
            <a:ext cx="3467100" cy="1362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15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http://www.health-writings.com/img/kk/most-common-cause-of-mitral-stenosis/300px-Mitral_stenosis_pressure_tracing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212"/>
            <a:ext cx="9144000" cy="6887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203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6324600"/>
          </a:xfrm>
          <a:ln>
            <a:solidFill>
              <a:srgbClr val="FFC000"/>
            </a:solidFill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                                      </a:t>
            </a:r>
            <a:r>
              <a:rPr lang="en-US" sz="3900" dirty="0" smtClean="0">
                <a:solidFill>
                  <a:srgbClr val="FFFF00"/>
                </a:solidFill>
              </a:rPr>
              <a:t>MITRAL             TRICUSPID</a:t>
            </a:r>
          </a:p>
          <a:p>
            <a:pPr>
              <a:buNone/>
            </a:pPr>
            <a:r>
              <a:rPr lang="en-US" sz="3900" dirty="0" smtClean="0">
                <a:solidFill>
                  <a:srgbClr val="FFFF00"/>
                </a:solidFill>
              </a:rPr>
              <a:t>                              STENOSIS           </a:t>
            </a:r>
            <a:r>
              <a:rPr lang="en-US" sz="3900" dirty="0" err="1" smtClean="0">
                <a:solidFill>
                  <a:srgbClr val="FFFF00"/>
                </a:solidFill>
              </a:rPr>
              <a:t>STENOSIS</a:t>
            </a:r>
            <a:r>
              <a:rPr lang="en-US" sz="3900" dirty="0" smtClean="0">
                <a:solidFill>
                  <a:srgbClr val="FFFF00"/>
                </a:solidFill>
              </a:rPr>
              <a:t>  </a:t>
            </a:r>
          </a:p>
          <a:p>
            <a:pPr>
              <a:buNone/>
            </a:pPr>
            <a:r>
              <a:rPr lang="en-US" sz="3900" dirty="0" smtClean="0">
                <a:solidFill>
                  <a:srgbClr val="FFFF00"/>
                </a:solidFill>
              </a:rPr>
              <a:t> </a:t>
            </a:r>
          </a:p>
          <a:p>
            <a:pPr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Diastolic murmur     MDM + PSA            MDM in AF</a:t>
            </a:r>
          </a:p>
          <a:p>
            <a:pPr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                                                                  PSM in SR</a:t>
            </a:r>
          </a:p>
          <a:p>
            <a:pPr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                                Low pitched            Medium pitch</a:t>
            </a:r>
          </a:p>
          <a:p>
            <a:pPr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                                Better in Exp          ↑ in Inspiration</a:t>
            </a:r>
          </a:p>
          <a:p>
            <a:pPr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                                Apex                         LLSB</a:t>
            </a:r>
          </a:p>
          <a:p>
            <a:pPr>
              <a:buNone/>
            </a:pPr>
            <a:endParaRPr lang="en-US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Opening snap           Loud, In                   faint, LLSB, late</a:t>
            </a:r>
          </a:p>
          <a:p>
            <a:pPr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                                between                ↑ by inspiration</a:t>
            </a:r>
          </a:p>
          <a:p>
            <a:pPr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                                LLSB &amp; APEX                </a:t>
            </a:r>
          </a:p>
          <a:p>
            <a:pPr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                                              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i="1" dirty="0" smtClean="0">
                <a:solidFill>
                  <a:srgbClr val="FFFF00"/>
                </a:solidFill>
              </a:rPr>
              <a:t>Austin Flint Murmur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Presystolic</a:t>
            </a:r>
            <a:r>
              <a:rPr lang="en-US" dirty="0" smtClean="0">
                <a:solidFill>
                  <a:srgbClr val="FFFFFF"/>
                </a:solidFill>
              </a:rPr>
              <a:t>  :  Moderate AR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Midiastolic</a:t>
            </a:r>
            <a:r>
              <a:rPr lang="en-US" dirty="0" smtClean="0">
                <a:solidFill>
                  <a:srgbClr val="FFFFFF"/>
                </a:solidFill>
              </a:rPr>
              <a:t> &amp; </a:t>
            </a:r>
            <a:r>
              <a:rPr lang="en-US" dirty="0" err="1" smtClean="0">
                <a:solidFill>
                  <a:srgbClr val="FFFFFF"/>
                </a:solidFill>
              </a:rPr>
              <a:t>Presystolic</a:t>
            </a:r>
            <a:r>
              <a:rPr lang="en-US" dirty="0" smtClean="0">
                <a:solidFill>
                  <a:srgbClr val="FFFFFF"/>
                </a:solidFill>
              </a:rPr>
              <a:t> :  Severe AR</a:t>
            </a:r>
          </a:p>
          <a:p>
            <a:pPr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                                                     N  LV function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Middiastolic</a:t>
            </a:r>
            <a:r>
              <a:rPr lang="en-US" dirty="0" smtClean="0">
                <a:solidFill>
                  <a:srgbClr val="FFFFFF"/>
                </a:solidFill>
              </a:rPr>
              <a:t> :  Chronic severe AR + LV </a:t>
            </a:r>
            <a:r>
              <a:rPr lang="en-US" dirty="0" err="1" smtClean="0">
                <a:solidFill>
                  <a:srgbClr val="FFFFFF"/>
                </a:solidFill>
              </a:rPr>
              <a:t>dysf</a:t>
            </a:r>
            <a:endParaRPr lang="en-US" dirty="0" smtClean="0">
              <a:solidFill>
                <a:srgbClr val="FFFFFF"/>
              </a:solidFill>
            </a:endParaRPr>
          </a:p>
          <a:p>
            <a:pPr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                              Acute severe AR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362" name="AutoShape 2" descr="data:image/jpeg;base64,/9j/4AAQSkZJRgABAQAAAQABAAD/2wCEAAMCAgMCAgMDAwMEAwMEBQgFBQQEBQoHBwYIDAoMDAsKCwsNDhIQDQ4RDgsLEBYQERMUFRUVDA8XGBYUGBIUFRQBAwQEBQQFCQUFCRQNCw0UFBQUFBQUFBQUFBQUFBQUFBQUFBQUFBQUFBQUFBQUFBQUFBQUFBQUFBQUFBQUFBQUFP/AABEIADwAUAMBIgACEQEDEQH/xAAfAAABBQEBAQEBAQAAAAAAAAAAAQIDBAUGBwgJCgv/xAC1EAACAQMDAgQDBQUEBAAAAX0BAgMABBEFEiExQQYTUWEHInEUMoGRoQgjQrHBFVLR8CQzYnKCCQoWFxgZGiUmJygpKjQ1Njc4OTpDREVGR0hJSlNUVVZXWFlaY2RlZmdoaWpzdHV2d3h5eoOEhYaHiImKkpOUlZaXmJmaoqOkpaanqKmqsrO0tba3uLm6wsPExcbHyMnK0tPU1dbX2Nna4eLj5OXm5+jp6vHy8/T19vf4+fr/xAAfAQADAQEBAQEBAQEBAAAAAAAAAQIDBAUGBwgJCgv/xAC1EQACAQIEBAMEBwUEBAABAncAAQIDEQQFITEGEkFRB2FxEyIygQgUQpGhscEJIzNS8BVictEKFiQ04SXxFxgZGiYnKCkqNTY3ODk6Q0RFRkdISUpTVFVWV1hZWmNkZWZnaGlqc3R1dnd4eXqCg4SFhoeIiYqSk5SVlpeYmZqio6Slpqeoqaqys7S1tre4ubrCw8TFxsfIycrS09TV1tfY2dri4+Tl5ufo6ery8/T19vf4+fr/2gAMAwEAAhEDEQA/APLP+CWllbXn7VmnvcAF4NNupIs/39oH8ia92/4KpeK9Us/Geg2NvPcxR2+nl7cQDhTJ5glP4qFB9lr49/Yo+Iq/DH9pbwVq0sqxWkt2LO4ZjgCOUbD/ADBr7A/4KheJrTRfiv4UJ8maQaXGWibJJBmkxwCMggEHnvQB+b7RBpA9w7ANzkDJJqa0SGOQyT27zQ55w+wj8cGvR/hj8NW+KXxP0jRdPidLS/u/LUM2/YoycFgMfdB7Doa/RnXf+CbvhLVfAc1vHdpaawIv3UiDI3470Afmjrfg3RF0nSptBvZ9W1aUb7jT44zKIVJAGXUAZycYpvjT4e6h8N3tJdUs3tbiaBJlik58p2GQp9/4sda/Rj4PfscaR8KPDWjeJdO1qa71TU7W50bUolG0GUsSQgHOVMLD9a4f9tT40+GPD2oWnhLRfhrpkfiywdZ73UL+0jaDBQEbRj94WBB3N6HqaAPznW1uJ4Dcsh+zhsGVuhP9TVeVSFypBXOK7f4p6lPe63513HGk0wE8cVv5aQwxsOEEaABcfn61w8kklwyrjnoqqMUAa3hm/fT47x0uXtdwXLpHv6NkZ545A59q+4v2udbTx7+y5p3ihNhF3NauSn98oNx+uTXxvq/hXUPD3hm0WS2dYLrE0k6x/IWxwm/vgEcevrivWbXxe+qfsReIdGuZDI+m+IrWODJ6JIjNj84zQB8+aXGz6jbiOXyn8xdrjqpz1r69/bi8Vx+NdU8AX9zDHf3ceg2cEt3Zyb1kuAMyqy9c8rgHuDXx7ZSSQ3sDxHbIrgqfQ9q+ofjFB4f1n4c6Vf8Aw7fV7uOzggbxI1zE0kEN3x+8ilJ+Xe24sAOq/hQBh/s5audB8U3l/D4htPD0ukM2o2cF2NpuZ0UqI8HPLKWX23Z7V+s+g+Pote8HaNq24x/2jaxXabvR1zX5/wD/AATO+Emm+MPinq93r1hFf239jTN5Ey52iR1jB3dQcbuQeK+gPFnjLSvBXxOuPhX/AGqmqR2ViZrW5bO9GRSVgcDgsFH3h1weM0AWNEtfElz+2XYaVBqEx8Fyxv4laxViI47hIzCTj33Kffg+te5fE/whb698PvGUp0iyury502eOOa5iDmMqhwSSO3auD+Bgtr7x7q/jCO5lljbRYLaHnKpukLkD64GT/sitj9oL4vJ8NPgd41v5pB9svbV7SzXPJmlygwPbdn6A0Afin/Z8+oSC3AMsoYqoHJ616d8Ovg3A+q2dxr1zbWNjIwG97gO5bONvlplsknA6fWuYttE1jw9q00FrEXnGzc4BO8Oode3cNXovwm+CniX4s6xfW2pX72jDyrePzJW+WSaZY0O0HkDLHHsKALXx81mfQdBfw1LdSrYNIsltYtEgjijXcFIIyd3UE5rhdLuPL/Zl8YxMADLr+mHPfIius/zFaXxV8Df8I/oM2k30qX2t6Nfvp/2+2VgkgXhomzwdrKdpz0Y5rY8V+Df7A/ZRj1UOjQ6v4giKBT8ymKBwwYdiHZx+FACfsQ/s82v7R3xst9C1SSWLQ7K3e+vWh+8yKQFTPbLED6ZrqPiVrWtfAjxL4y+G2mNH/YV5dvHKskfG0N8oBr0n/gkp4u0jw18TfFtvqMsdtNe6fGkMshA6ScjNebftheIU1746+LVC5trbVJIjc4+XIfoP1oAm+H/xG8X/AAi1PULXwhePa6zqlpFbF7YBiE5ban93k9ueBXrfwb+DuoWd3qvjTxDfNea4UkfezEt5jDnJ7nk5rzf9mjwwfGvj251GS4dbOzG4S4zuAG3j6gD86+lPFetHR7QNb7wluPnA6EAHIoAwf2d/iTP4Ms9XsLi4RIbZm2Qyn5QMkg+vTirfhO1uf21vibqfhufUbnSNC0lBNeTWzrh7YldkaRsDiRnViz5+7xjk5+bNU8ULb3viG/1GSSC1vIG+y7RguS2Bj261578Ov2j/ABX8F/Hj+JvBt+Lebb5M0VwoeK5jzna69x6HqKAPo39sj4NL+z78StJurPVr3xHBrNq0nkXSKJY/JIGQI1AKKp9OABXA+G9W8R+ILOPVdFv/AOzp4LaTbdRRliVSQMhGMZYSADcemScGuE+Lv7YHjz44xzxa1cWFrLeL5Es9tarG4izxCrnJWPPJA6k8muf+GPxc1L4c6b4u0r7RJGuqae9nFdqAXhfHRW/usDgj3z1oAwviZrutX+sfZbyZlEaL5m1s+a2cl2PRiT1bvivSviX4lgP7Ffw00gZE/wDbuoM6t1wgVvxH78V5Df3Nxc5mublruR8HL9snoPTk17F+1j4X0vwV8L/gfpGlXEs8Nz4ebWpWmxuMty4L9Ow8sKPZRQB4F4d8T6l4UvZLrTLqS0nddnmRsQcV9kfGLwVZ6j+w38P/AIh2MjXWva3rLS6pcyAZMuZgQSOgzH+tfEb/AHa/QH4VQjxX/wAEuPHVvqDM8eh6v59kVOCjebC3X0zI/wCdAGV8ARq3w88L/wBrW+k3PiDRdZtxeJdaXH5hglA/eRMvUFW4/KuF+L/7Q+r6pp7RR6Xc6Rp7Ptbz0KSSH0Oa9G/Yt8caj4f+DnxWm222p22l6b9vtNP1GETW8Uwz8wXg9hnnnFfIuh3k/jv4g6VBq0rSw3V4m6NMKqB33MEXooyegoA7/wAKeCPE3xfgW9usaX4fhTyzdz8DYD0B7/hWzrfwv8IWcNtZaZby3k7nY19OxVQfUKD0+tfWHj/QbK18F2um28Igs4EEcccfygDH86+efFUEei2ls8Chm3MMyc9qAPIvEHwi2WytZvmWM8Ljr7159rejahos01tqETRzoVJDd/Q/QivouBme0jlLHf5bZPrg8VZ+OnhfT7v4G6L4leIjVoLn7IJV6PEecMO+O1AHzWsb5VJHVi6HGDnBBI5/Kvav23wun618MNDYYm0rwPpcMqf3WZDJjHY4cfnXjekRrc6miP8AdeYKQPQkf413n7a2sXOr/tNeNxcMCtpdJZQqOAkUUaRoo+iq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4" name="AutoShape 4" descr="data:image/jpeg;base64,/9j/4AAQSkZJRgABAQAAAQABAAD/2wCEAAMCAgMCAgMDAwMEAwMEBQgFBQQEBQoHBwYIDAoMDAsKCwsNDhIQDQ4RDgsLEBYQERMUFRUVDA8XGBYUGBIUFRQBAwQEBQQFCQUFCRQNCw0UFBQUFBQUFBQUFBQUFBQUFBQUFBQUFBQUFBQUFBQUFBQUFBQUFBQUFBQUFBQUFBQUFP/AABEIADwAUAMBIgACEQEDEQH/xAAfAAABBQEBAQEBAQAAAAAAAAAAAQIDBAUGBwgJCgv/xAC1EAACAQMDAgQDBQUEBAAAAX0BAgMABBEFEiExQQYTUWEHInEUMoGRoQgjQrHBFVLR8CQzYnKCCQoWFxgZGiUmJygpKjQ1Njc4OTpDREVGR0hJSlNUVVZXWFlaY2RlZmdoaWpzdHV2d3h5eoOEhYaHiImKkpOUlZaXmJmaoqOkpaanqKmqsrO0tba3uLm6wsPExcbHyMnK0tPU1dbX2Nna4eLj5OXm5+jp6vHy8/T19vf4+fr/xAAfAQADAQEBAQEBAQEBAAAAAAAAAQIDBAUGBwgJCgv/xAC1EQACAQIEBAMEBwUEBAABAncAAQIDEQQFITEGEkFRB2FxEyIygQgUQpGhscEJIzNS8BVictEKFiQ04SXxFxgZGiYnKCkqNTY3ODk6Q0RFRkdISUpTVFVWV1hZWmNkZWZnaGlqc3R1dnd4eXqCg4SFhoeIiYqSk5SVlpeYmZqio6Slpqeoqaqys7S1tre4ubrCw8TFxsfIycrS09TV1tfY2dri4+Tl5ufo6ery8/T19vf4+fr/2gAMAwEAAhEDEQA/APLP+CWllbXn7VmnvcAF4NNupIs/39oH8ia92/4KpeK9Us/Geg2NvPcxR2+nl7cQDhTJ5glP4qFB9lr49/Yo+Iq/DH9pbwVq0sqxWkt2LO4ZjgCOUbD/ADBr7A/4KheJrTRfiv4UJ8maQaXGWibJJBmkxwCMggEHnvQB+b7RBpA9w7ANzkDJJqa0SGOQyT27zQ55w+wj8cGvR/hj8NW+KXxP0jRdPidLS/u/LUM2/YoycFgMfdB7Doa/RnXf+CbvhLVfAc1vHdpaawIv3UiDI3470Afmjrfg3RF0nSptBvZ9W1aUb7jT44zKIVJAGXUAZycYpvjT4e6h8N3tJdUs3tbiaBJlik58p2GQp9/4sda/Rj4PfscaR8KPDWjeJdO1qa71TU7W50bUolG0GUsSQgHOVMLD9a4f9tT40+GPD2oWnhLRfhrpkfiywdZ73UL+0jaDBQEbRj94WBB3N6HqaAPznW1uJ4Dcsh+zhsGVuhP9TVeVSFypBXOK7f4p6lPe63513HGk0wE8cVv5aQwxsOEEaABcfn61w8kklwyrjnoqqMUAa3hm/fT47x0uXtdwXLpHv6NkZ545A59q+4v2udbTx7+y5p3ihNhF3NauSn98oNx+uTXxvq/hXUPD3hm0WS2dYLrE0k6x/IWxwm/vgEcevrivWbXxe+qfsReIdGuZDI+m+IrWODJ6JIjNj84zQB8+aXGz6jbiOXyn8xdrjqpz1r69/bi8Vx+NdU8AX9zDHf3ceg2cEt3Zyb1kuAMyqy9c8rgHuDXx7ZSSQ3sDxHbIrgqfQ9q+ofjFB4f1n4c6Vf8Aw7fV7uOzggbxI1zE0kEN3x+8ilJ+Xe24sAOq/hQBh/s5audB8U3l/D4htPD0ukM2o2cF2NpuZ0UqI8HPLKWX23Z7V+s+g+Pote8HaNq24x/2jaxXabvR1zX5/wD/AATO+Emm+MPinq93r1hFf239jTN5Ey52iR1jB3dQcbuQeK+gPFnjLSvBXxOuPhX/AGqmqR2ViZrW5bO9GRSVgcDgsFH3h1weM0AWNEtfElz+2XYaVBqEx8Fyxv4laxViI47hIzCTj33Kffg+te5fE/whb698PvGUp0iyury502eOOa5iDmMqhwSSO3auD+Bgtr7x7q/jCO5lljbRYLaHnKpukLkD64GT/sitj9oL4vJ8NPgd41v5pB9svbV7SzXPJmlygwPbdn6A0Afin/Z8+oSC3AMsoYqoHJ616d8Ovg3A+q2dxr1zbWNjIwG97gO5bONvlplsknA6fWuYttE1jw9q00FrEXnGzc4BO8Oode3cNXovwm+CniX4s6xfW2pX72jDyrePzJW+WSaZY0O0HkDLHHsKALXx81mfQdBfw1LdSrYNIsltYtEgjijXcFIIyd3UE5rhdLuPL/Zl8YxMADLr+mHPfIius/zFaXxV8Df8I/oM2k30qX2t6Nfvp/2+2VgkgXhomzwdrKdpz0Y5rY8V+Df7A/ZRj1UOjQ6v4giKBT8ymKBwwYdiHZx+FACfsQ/s82v7R3xst9C1SSWLQ7K3e+vWh+8yKQFTPbLED6ZrqPiVrWtfAjxL4y+G2mNH/YV5dvHKskfG0N8oBr0n/gkp4u0jw18TfFtvqMsdtNe6fGkMshA6ScjNebftheIU1746+LVC5trbVJIjc4+XIfoP1oAm+H/xG8X/AAi1PULXwhePa6zqlpFbF7YBiE5ban93k9ueBXrfwb+DuoWd3qvjTxDfNea4UkfezEt5jDnJ7nk5rzf9mjwwfGvj251GS4dbOzG4S4zuAG3j6gD86+lPFetHR7QNb7wluPnA6EAHIoAwf2d/iTP4Ms9XsLi4RIbZm2Qyn5QMkg+vTirfhO1uf21vibqfhufUbnSNC0lBNeTWzrh7YldkaRsDiRnViz5+7xjk5+bNU8ULb3viG/1GSSC1vIG+y7RguS2Bj261578Ov2j/ABX8F/Hj+JvBt+Lebb5M0VwoeK5jzna69x6HqKAPo39sj4NL+z78StJurPVr3xHBrNq0nkXSKJY/JIGQI1AKKp9OABXA+G9W8R+ILOPVdFv/AOzp4LaTbdRRliVSQMhGMZYSADcemScGuE+Lv7YHjz44xzxa1cWFrLeL5Es9tarG4izxCrnJWPPJA6k8muf+GPxc1L4c6b4u0r7RJGuqae9nFdqAXhfHRW/usDgj3z1oAwviZrutX+sfZbyZlEaL5m1s+a2cl2PRiT1bvivSviX4lgP7Ffw00gZE/wDbuoM6t1wgVvxH78V5Df3Nxc5mublruR8HL9snoPTk17F+1j4X0vwV8L/gfpGlXEs8Nz4ebWpWmxuMty4L9Ow8sKPZRQB4F4d8T6l4UvZLrTLqS0nddnmRsQcV9kfGLwVZ6j+w38P/AIh2MjXWva3rLS6pcyAZMuZgQSOgzH+tfEb/AHa/QH4VQjxX/wAEuPHVvqDM8eh6v59kVOCjebC3X0zI/wCdAGV8ARq3w88L/wBrW+k3PiDRdZtxeJdaXH5hglA/eRMvUFW4/KuF+L/7Q+r6pp7RR6Xc6Rp7Ptbz0KSSH0Oa9G/Yt8caj4f+DnxWm222p22l6b9vtNP1GETW8Uwz8wXg9hnnnFfIuh3k/jv4g6VBq0rSw3V4m6NMKqB33MEXooyegoA7/wAKeCPE3xfgW9usaX4fhTyzdz8DYD0B7/hWzrfwv8IWcNtZaZby3k7nY19OxVQfUKD0+tfWHj/QbK18F2um28Igs4EEcccfygDH86+efFUEei2ls8Chm3MMyc9qAPIvEHwi2WytZvmWM8Ljr7159rejahos01tqETRzoVJDd/Q/QivouBme0jlLHf5bZPrg8VZ+OnhfT7v4G6L4leIjVoLn7IJV6PEecMO+O1AHzWsb5VJHVi6HGDnBBI5/Kvav23wun618MNDYYm0rwPpcMqf3WZDJjHY4cfnXjekRrc6miP8AdeYKQPQkf413n7a2sXOr/tNeNxcMCtpdJZQqOAkUUaRoo+iq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6" name="AutoShape 6" descr="data:image/jpeg;base64,/9j/4AAQSkZJRgABAQAAAQABAAD/2wCEAAMCAgMCAgMDAwMEAwMEBQgFBQQEBQoHBwYIDAoMDAsKCwsNDhIQDQ4RDgsLEBYQERMUFRUVDA8XGBYUGBIUFRQBAwQEBQQFCQUFCRQNCw0UFBQUFBQUFBQUFBQUFBQUFBQUFBQUFBQUFBQUFBQUFBQUFBQUFBQUFBQUFBQUFBQUFP/AABEIADwAUAMBIgACEQEDEQH/xAAfAAABBQEBAQEBAQAAAAAAAAAAAQIDBAUGBwgJCgv/xAC1EAACAQMDAgQDBQUEBAAAAX0BAgMABBEFEiExQQYTUWEHInEUMoGRoQgjQrHBFVLR8CQzYnKCCQoWFxgZGiUmJygpKjQ1Njc4OTpDREVGR0hJSlNUVVZXWFlaY2RlZmdoaWpzdHV2d3h5eoOEhYaHiImKkpOUlZaXmJmaoqOkpaanqKmqsrO0tba3uLm6wsPExcbHyMnK0tPU1dbX2Nna4eLj5OXm5+jp6vHy8/T19vf4+fr/xAAfAQADAQEBAQEBAQEBAAAAAAAAAQIDBAUGBwgJCgv/xAC1EQACAQIEBAMEBwUEBAABAncAAQIDEQQFITEGEkFRB2FxEyIygQgUQpGhscEJIzNS8BVictEKFiQ04SXxFxgZGiYnKCkqNTY3ODk6Q0RFRkdISUpTVFVWV1hZWmNkZWZnaGlqc3R1dnd4eXqCg4SFhoeIiYqSk5SVlpeYmZqio6Slpqeoqaqys7S1tre4ubrCw8TFxsfIycrS09TV1tfY2dri4+Tl5ufo6ery8/T19vf4+fr/2gAMAwEAAhEDEQA/APLP+CWllbXn7VmnvcAF4NNupIs/39oH8ia92/4KpeK9Us/Geg2NvPcxR2+nl7cQDhTJ5glP4qFB9lr49/Yo+Iq/DH9pbwVq0sqxWkt2LO4ZjgCOUbD/ADBr7A/4KheJrTRfiv4UJ8maQaXGWibJJBmkxwCMggEHnvQB+b7RBpA9w7ANzkDJJqa0SGOQyT27zQ55w+wj8cGvR/hj8NW+KXxP0jRdPidLS/u/LUM2/YoycFgMfdB7Doa/RnXf+CbvhLVfAc1vHdpaawIv3UiDI3470Afmjrfg3RF0nSptBvZ9W1aUb7jT44zKIVJAGXUAZycYpvjT4e6h8N3tJdUs3tbiaBJlik58p2GQp9/4sda/Rj4PfscaR8KPDWjeJdO1qa71TU7W50bUolG0GUsSQgHOVMLD9a4f9tT40+GPD2oWnhLRfhrpkfiywdZ73UL+0jaDBQEbRj94WBB3N6HqaAPznW1uJ4Dcsh+zhsGVuhP9TVeVSFypBXOK7f4p6lPe63513HGk0wE8cVv5aQwxsOEEaABcfn61w8kklwyrjnoqqMUAa3hm/fT47x0uXtdwXLpHv6NkZ545A59q+4v2udbTx7+y5p3ihNhF3NauSn98oNx+uTXxvq/hXUPD3hm0WS2dYLrE0k6x/IWxwm/vgEcevrivWbXxe+qfsReIdGuZDI+m+IrWODJ6JIjNj84zQB8+aXGz6jbiOXyn8xdrjqpz1r69/bi8Vx+NdU8AX9zDHf3ceg2cEt3Zyb1kuAMyqy9c8rgHuDXx7ZSSQ3sDxHbIrgqfQ9q+ofjFB4f1n4c6Vf8Aw7fV7uOzggbxI1zE0kEN3x+8ilJ+Xe24sAOq/hQBh/s5audB8U3l/D4htPD0ukM2o2cF2NpuZ0UqI8HPLKWX23Z7V+s+g+Pote8HaNq24x/2jaxXabvR1zX5/wD/AATO+Emm+MPinq93r1hFf239jTN5Ey52iR1jB3dQcbuQeK+gPFnjLSvBXxOuPhX/AGqmqR2ViZrW5bO9GRSVgcDgsFH3h1weM0AWNEtfElz+2XYaVBqEx8Fyxv4laxViI47hIzCTj33Kffg+te5fE/whb698PvGUp0iyury502eOOa5iDmMqhwSSO3auD+Bgtr7x7q/jCO5lljbRYLaHnKpukLkD64GT/sitj9oL4vJ8NPgd41v5pB9svbV7SzXPJmlygwPbdn6A0Afin/Z8+oSC3AMsoYqoHJ616d8Ovg3A+q2dxr1zbWNjIwG97gO5bONvlplsknA6fWuYttE1jw9q00FrEXnGzc4BO8Oode3cNXovwm+CniX4s6xfW2pX72jDyrePzJW+WSaZY0O0HkDLHHsKALXx81mfQdBfw1LdSrYNIsltYtEgjijXcFIIyd3UE5rhdLuPL/Zl8YxMADLr+mHPfIius/zFaXxV8Df8I/oM2k30qX2t6Nfvp/2+2VgkgXhomzwdrKdpz0Y5rY8V+Df7A/ZRj1UOjQ6v4giKBT8ymKBwwYdiHZx+FACfsQ/s82v7R3xst9C1SSWLQ7K3e+vWh+8yKQFTPbLED6ZrqPiVrWtfAjxL4y+G2mNH/YV5dvHKskfG0N8oBr0n/gkp4u0jw18TfFtvqMsdtNe6fGkMshA6ScjNebftheIU1746+LVC5trbVJIjc4+XIfoP1oAm+H/xG8X/AAi1PULXwhePa6zqlpFbF7YBiE5ban93k9ueBXrfwb+DuoWd3qvjTxDfNea4UkfezEt5jDnJ7nk5rzf9mjwwfGvj251GS4dbOzG4S4zuAG3j6gD86+lPFetHR7QNb7wluPnA6EAHIoAwf2d/iTP4Ms9XsLi4RIbZm2Qyn5QMkg+vTirfhO1uf21vibqfhufUbnSNC0lBNeTWzrh7YldkaRsDiRnViz5+7xjk5+bNU8ULb3viG/1GSSC1vIG+y7RguS2Bj261578Ov2j/ABX8F/Hj+JvBt+Lebb5M0VwoeK5jzna69x6HqKAPo39sj4NL+z78StJurPVr3xHBrNq0nkXSKJY/JIGQI1AKKp9OABXA+G9W8R+ILOPVdFv/AOzp4LaTbdRRliVSQMhGMZYSADcemScGuE+Lv7YHjz44xzxa1cWFrLeL5Es9tarG4izxCrnJWPPJA6k8muf+GPxc1L4c6b4u0r7RJGuqae9nFdqAXhfHRW/usDgj3z1oAwviZrutX+sfZbyZlEaL5m1s+a2cl2PRiT1bvivSviX4lgP7Ffw00gZE/wDbuoM6t1wgVvxH78V5Df3Nxc5mublruR8HL9snoPTk17F+1j4X0vwV8L/gfpGlXEs8Nz4ebWpWmxuMty4L9Ow8sKPZRQB4F4d8T6l4UvZLrTLqS0nddnmRsQcV9kfGLwVZ6j+w38P/AIh2MjXWva3rLS6pcyAZMuZgQSOgzH+tfEb/AHa/QH4VQjxX/wAEuPHVvqDM8eh6v59kVOCjebC3X0zI/wCdAGV8ARq3w88L/wBrW+k3PiDRdZtxeJdaXH5hglA/eRMvUFW4/KuF+L/7Q+r6pp7RR6Xc6Rp7Ptbz0KSSH0Oa9G/Yt8caj4f+DnxWm222p22l6b9vtNP1GETW8Uwz8wXg9hnnnFfIuh3k/jv4g6VBq0rSw3V4m6NMKqB33MEXooyegoA7/wAKeCPE3xfgW9usaX4fhTyzdz8DYD0B7/hWzrfwv8IWcNtZaZby3k7nY19OxVQfUKD0+tfWHj/QbK18F2um28Igs4EEcccfygDH86+efFUEei2ls8Chm3MMyc9qAPIvEHwi2WytZvmWM8Ljr7159rejahos01tqETRzoVJDd/Q/QivouBme0jlLHf5bZPrg8VZ+OnhfT7v4G6L4leIjVoLn7IJV6PEecMO+O1AHzWsb5VJHVi6HGDnBBI5/Kvav23wun618MNDYYm0rwPpcMqf3WZDJjHY4cfnXjekRrc6miP8AdeYKQPQkf413n7a2sXOr/tNeNxcMCtpdJZQqOAkUUaRoo+iq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8" name="AutoShape 8" descr="data:image/jpeg;base64,/9j/4AAQSkZJRgABAQAAAQABAAD/2wCEAAMCAgMCAgMDAwMEAwMEBQgFBQQEBQoHBwYIDAoMDAsKCwsNDhIQDQ4RDgsLEBYQERMUFRUVDA8XGBYUGBIUFRQBAwQEBQQFCQUFCRQNCw0UFBQUFBQUFBQUFBQUFBQUFBQUFBQUFBQUFBQUFBQUFBQUFBQUFBQUFBQUFBQUFBQUFP/AABEIADwAUAMBIgACEQEDEQH/xAAfAAABBQEBAQEBAQAAAAAAAAAAAQIDBAUGBwgJCgv/xAC1EAACAQMDAgQDBQUEBAAAAX0BAgMABBEFEiExQQYTUWEHInEUMoGRoQgjQrHBFVLR8CQzYnKCCQoWFxgZGiUmJygpKjQ1Njc4OTpDREVGR0hJSlNUVVZXWFlaY2RlZmdoaWpzdHV2d3h5eoOEhYaHiImKkpOUlZaXmJmaoqOkpaanqKmqsrO0tba3uLm6wsPExcbHyMnK0tPU1dbX2Nna4eLj5OXm5+jp6vHy8/T19vf4+fr/xAAfAQADAQEBAQEBAQEBAAAAAAAAAQIDBAUGBwgJCgv/xAC1EQACAQIEBAMEBwUEBAABAncAAQIDEQQFITEGEkFRB2FxEyIygQgUQpGhscEJIzNS8BVictEKFiQ04SXxFxgZGiYnKCkqNTY3ODk6Q0RFRkdISUpTVFVWV1hZWmNkZWZnaGlqc3R1dnd4eXqCg4SFhoeIiYqSk5SVlpeYmZqio6Slpqeoqaqys7S1tre4ubrCw8TFxsfIycrS09TV1tfY2dri4+Tl5ufo6ery8/T19vf4+fr/2gAMAwEAAhEDEQA/APLP+CWllbXn7VmnvcAF4NNupIs/39oH8ia92/4KpeK9Us/Geg2NvPcxR2+nl7cQDhTJ5glP4qFB9lr49/Yo+Iq/DH9pbwVq0sqxWkt2LO4ZjgCOUbD/ADBr7A/4KheJrTRfiv4UJ8maQaXGWibJJBmkxwCMggEHnvQB+b7RBpA9w7ANzkDJJqa0SGOQyT27zQ55w+wj8cGvR/hj8NW+KXxP0jRdPidLS/u/LUM2/YoycFgMfdB7Doa/RnXf+CbvhLVfAc1vHdpaawIv3UiDI3470Afmjrfg3RF0nSptBvZ9W1aUb7jT44zKIVJAGXUAZycYpvjT4e6h8N3tJdUs3tbiaBJlik58p2GQp9/4sda/Rj4PfscaR8KPDWjeJdO1qa71TU7W50bUolG0GUsSQgHOVMLD9a4f9tT40+GPD2oWnhLRfhrpkfiywdZ73UL+0jaDBQEbRj94WBB3N6HqaAPznW1uJ4Dcsh+zhsGVuhP9TVeVSFypBXOK7f4p6lPe63513HGk0wE8cVv5aQwxsOEEaABcfn61w8kklwyrjnoqqMUAa3hm/fT47x0uXtdwXLpHv6NkZ545A59q+4v2udbTx7+y5p3ihNhF3NauSn98oNx+uTXxvq/hXUPD3hm0WS2dYLrE0k6x/IWxwm/vgEcevrivWbXxe+qfsReIdGuZDI+m+IrWODJ6JIjNj84zQB8+aXGz6jbiOXyn8xdrjqpz1r69/bi8Vx+NdU8AX9zDHf3ceg2cEt3Zyb1kuAMyqy9c8rgHuDXx7ZSSQ3sDxHbIrgqfQ9q+ofjFB4f1n4c6Vf8Aw7fV7uOzggbxI1zE0kEN3x+8ilJ+Xe24sAOq/hQBh/s5audB8U3l/D4htPD0ukM2o2cF2NpuZ0UqI8HPLKWX23Z7V+s+g+Pote8HaNq24x/2jaxXabvR1zX5/wD/AATO+Emm+MPinq93r1hFf239jTN5Ey52iR1jB3dQcbuQeK+gPFnjLSvBXxOuPhX/AGqmqR2ViZrW5bO9GRSVgcDgsFH3h1weM0AWNEtfElz+2XYaVBqEx8Fyxv4laxViI47hIzCTj33Kffg+te5fE/whb698PvGUp0iyury502eOOa5iDmMqhwSSO3auD+Bgtr7x7q/jCO5lljbRYLaHnKpukLkD64GT/sitj9oL4vJ8NPgd41v5pB9svbV7SzXPJmlygwPbdn6A0Afin/Z8+oSC3AMsoYqoHJ616d8Ovg3A+q2dxr1zbWNjIwG97gO5bONvlplsknA6fWuYttE1jw9q00FrEXnGzc4BO8Oode3cNXovwm+CniX4s6xfW2pX72jDyrePzJW+WSaZY0O0HkDLHHsKALXx81mfQdBfw1LdSrYNIsltYtEgjijXcFIIyd3UE5rhdLuPL/Zl8YxMADLr+mHPfIius/zFaXxV8Df8I/oM2k30qX2t6Nfvp/2+2VgkgXhomzwdrKdpz0Y5rY8V+Df7A/ZRj1UOjQ6v4giKBT8ymKBwwYdiHZx+FACfsQ/s82v7R3xst9C1SSWLQ7K3e+vWh+8yKQFTPbLED6ZrqPiVrWtfAjxL4y+G2mNH/YV5dvHKskfG0N8oBr0n/gkp4u0jw18TfFtvqMsdtNe6fGkMshA6ScjNebftheIU1746+LVC5trbVJIjc4+XIfoP1oAm+H/xG8X/AAi1PULXwhePa6zqlpFbF7YBiE5ban93k9ueBXrfwb+DuoWd3qvjTxDfNea4UkfezEt5jDnJ7nk5rzf9mjwwfGvj251GS4dbOzG4S4zuAG3j6gD86+lPFetHR7QNb7wluPnA6EAHIoAwf2d/iTP4Ms9XsLi4RIbZm2Qyn5QMkg+vTirfhO1uf21vibqfhufUbnSNC0lBNeTWzrh7YldkaRsDiRnViz5+7xjk5+bNU8ULb3viG/1GSSC1vIG+y7RguS2Bj261578Ov2j/ABX8F/Hj+JvBt+Lebb5M0VwoeK5jzna69x6HqKAPo39sj4NL+z78StJurPVr3xHBrNq0nkXSKJY/JIGQI1AKKp9OABXA+G9W8R+ILOPVdFv/AOzp4LaTbdRRliVSQMhGMZYSADcemScGuE+Lv7YHjz44xzxa1cWFrLeL5Es9tarG4izxCrnJWPPJA6k8muf+GPxc1L4c6b4u0r7RJGuqae9nFdqAXhfHRW/usDgj3z1oAwviZrutX+sfZbyZlEaL5m1s+a2cl2PRiT1bvivSviX4lgP7Ffw00gZE/wDbuoM6t1wgVvxH78V5Df3Nxc5mublruR8HL9snoPTk17F+1j4X0vwV8L/gfpGlXEs8Nz4ebWpWmxuMty4L9Ow8sKPZRQB4F4d8T6l4UvZLrTLqS0nddnmRsQcV9kfGLwVZ6j+w38P/AIh2MjXWva3rLS6pcyAZMuZgQSOgzH+tfEb/AHa/QH4VQjxX/wAEuPHVvqDM8eh6v59kVOCjebC3X0zI/wCdAGV8ARq3w88L/wBrW+k3PiDRdZtxeJdaXH5hglA/eRMvUFW4/KuF+L/7Q+r6pp7RR6Xc6Rp7Ptbz0KSSH0Oa9G/Yt8caj4f+DnxWm222p22l6b9vtNP1GETW8Uwz8wXg9hnnnFfIuh3k/jv4g6VBq0rSw3V4m6NMKqB33MEXooyegoA7/wAKeCPE3xfgW9usaX4fhTyzdz8DYD0B7/hWzrfwv8IWcNtZaZby3k7nY19OxVQfUKD0+tfWHj/QbK18F2um28Igs4EEcccfygDH86+efFUEei2ls8Chm3MMyc9qAPIvEHwi2WytZvmWM8Ljr7159rejahos01tqETRzoVJDd/Q/QivouBme0jlLHf5bZPrg8VZ+OnhfT7v4G6L4leIjVoLn7IJV6PEecMO+O1AHzWsb5VJHVi6HGDnBBI5/Kvav23wun618MNDYYm0rwPpcMqf3WZDJjHY4cfnXjekRrc6miP8AdeYKQPQkf413n7a2sXOr/tNeNxcMCtpdJZQqOAkUUaRoo+iq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70" name="Picture 10" descr="http://t3.gstatic.com/images?q=tbn:ANd9GcSrAYxRgh684GhlsWO63I-uL3FG7BKpzncYCS1C1hza022qz7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67319"/>
            <a:ext cx="2209800" cy="3290682"/>
          </a:xfrm>
          <a:prstGeom prst="rect">
            <a:avLst/>
          </a:prstGeom>
          <a:noFill/>
        </p:spPr>
      </p:pic>
      <p:pic>
        <p:nvPicPr>
          <p:cNvPr id="15372" name="Picture 12" descr="http://www.accessmedicine.ca/loadBinary.aspx?name=tint&amp;filename=tint_c458f008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0720" y="4038600"/>
            <a:ext cx="3383280" cy="2819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392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rgbClr val="FFC000"/>
                </a:solidFill>
              </a:rPr>
              <a:t>Carvallo’s</a:t>
            </a:r>
            <a:r>
              <a:rPr lang="en-US" sz="5400" b="1" dirty="0" smtClean="0">
                <a:solidFill>
                  <a:srgbClr val="FFC000"/>
                </a:solidFill>
              </a:rPr>
              <a:t>  sign</a:t>
            </a:r>
            <a:endParaRPr lang="en-US" sz="54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105400"/>
          </a:xfrm>
          <a:ln>
            <a:solidFill>
              <a:srgbClr val="00B0F0"/>
            </a:solidFill>
          </a:ln>
        </p:spPr>
        <p:txBody>
          <a:bodyPr>
            <a:noAutofit/>
          </a:bodyPr>
          <a:lstStyle/>
          <a:p>
            <a:r>
              <a:rPr lang="en-US" sz="4000" dirty="0" err="1" smtClean="0"/>
              <a:t>Inspiratory</a:t>
            </a:r>
            <a:r>
              <a:rPr lang="en-US" sz="4000" dirty="0" smtClean="0"/>
              <a:t> accentuation of TR murmur</a:t>
            </a:r>
          </a:p>
          <a:p>
            <a:r>
              <a:rPr lang="en-US" sz="4000" dirty="0" smtClean="0"/>
              <a:t>Early systolic murmur &gt; </a:t>
            </a:r>
            <a:r>
              <a:rPr lang="en-US" sz="4000" dirty="0" err="1" smtClean="0"/>
              <a:t>holosystolic</a:t>
            </a:r>
            <a:endParaRPr lang="en-US" sz="4000" dirty="0" smtClean="0"/>
          </a:p>
          <a:p>
            <a:r>
              <a:rPr lang="en-US" sz="4000" dirty="0" smtClean="0"/>
              <a:t>Blowing quality  &gt; musical</a:t>
            </a:r>
          </a:p>
          <a:p>
            <a:r>
              <a:rPr lang="en-US" sz="4000" dirty="0" smtClean="0"/>
              <a:t>Absent in     severe RV failure</a:t>
            </a:r>
          </a:p>
          <a:p>
            <a:pPr>
              <a:buNone/>
            </a:pPr>
            <a:r>
              <a:rPr lang="en-US" sz="4000" dirty="0" smtClean="0"/>
              <a:t>                         associated TS is severe</a:t>
            </a:r>
          </a:p>
          <a:p>
            <a:r>
              <a:rPr lang="en-US" sz="4000" dirty="0" smtClean="0"/>
              <a:t>If venous pressure is very high, listening in upright posture may help</a:t>
            </a:r>
            <a:endParaRPr lang="en-US" sz="4000" dirty="0"/>
          </a:p>
        </p:txBody>
      </p:sp>
      <p:sp>
        <p:nvSpPr>
          <p:cNvPr id="4" name="Left Brace 3"/>
          <p:cNvSpPr/>
          <p:nvPr/>
        </p:nvSpPr>
        <p:spPr>
          <a:xfrm>
            <a:off x="2590800" y="3657600"/>
            <a:ext cx="381000" cy="1219200"/>
          </a:xfrm>
          <a:prstGeom prst="leftBrac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5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Reversed </a:t>
            </a:r>
            <a:r>
              <a:rPr lang="en-US" sz="4800" dirty="0" err="1" smtClean="0">
                <a:solidFill>
                  <a:srgbClr val="FFFF00"/>
                </a:solidFill>
              </a:rPr>
              <a:t>Carvallo</a:t>
            </a:r>
            <a:r>
              <a:rPr lang="en-US" sz="4800" dirty="0" smtClean="0">
                <a:solidFill>
                  <a:srgbClr val="FFFF00"/>
                </a:solidFill>
              </a:rPr>
              <a:t> sign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6096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b="1" dirty="0" smtClean="0"/>
              <a:t>      HCM with RVO obstruction -  ?  ↑ VR &gt; widened RVO</a:t>
            </a:r>
            <a:endParaRPr lang="en-US" b="1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" y="2286000"/>
            <a:ext cx="920623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803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Isometric Hand Grip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1"/>
            <a:ext cx="9144000" cy="1066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400" b="1" dirty="0" smtClean="0"/>
              <a:t>              HAND  DYNAMOMETER</a:t>
            </a:r>
            <a:endParaRPr lang="en-US" sz="4400" b="1" dirty="0"/>
          </a:p>
        </p:txBody>
      </p:sp>
      <p:pic>
        <p:nvPicPr>
          <p:cNvPr id="18434" name="Picture 2" descr="http://t0.gstatic.com/images?q=tbn:ANd9GcTfzrLC7lyEKnxD476SFmGP-0914NrcyQu2aDPtK8JPqznT4cjV18FtvR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743200"/>
            <a:ext cx="4987633" cy="4114800"/>
          </a:xfrm>
          <a:prstGeom prst="rect">
            <a:avLst/>
          </a:prstGeom>
          <a:noFill/>
        </p:spPr>
      </p:pic>
      <p:pic>
        <p:nvPicPr>
          <p:cNvPr id="18436" name="Picture 4" descr="http://www.physicalcompany.co.uk/uploads/images/products/product_2801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736849"/>
            <a:ext cx="4191000" cy="4121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452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5200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371850"/>
            <a:ext cx="46482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0400" y="0"/>
            <a:ext cx="4673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875"/>
            <a:ext cx="4550833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7110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4191000" cy="38862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r>
              <a:rPr lang="en-US" sz="3600" b="1" dirty="0" smtClean="0"/>
              <a:t> Physiological changes</a:t>
            </a:r>
          </a:p>
          <a:p>
            <a:pPr>
              <a:buNone/>
            </a:pPr>
            <a:r>
              <a:rPr lang="en-US" sz="3600" b="1" dirty="0" smtClean="0"/>
              <a:t>                   of </a:t>
            </a:r>
          </a:p>
          <a:p>
            <a:pPr>
              <a:buNone/>
            </a:pPr>
            <a:r>
              <a:rPr lang="en-US" sz="4400" b="1" dirty="0" smtClean="0">
                <a:solidFill>
                  <a:srgbClr val="FFFF00"/>
                </a:solidFill>
              </a:rPr>
              <a:t>       ISOMETRIC  </a:t>
            </a:r>
          </a:p>
          <a:p>
            <a:pPr>
              <a:buNone/>
            </a:pPr>
            <a:r>
              <a:rPr lang="en-US" sz="4400" b="1" dirty="0" smtClean="0">
                <a:solidFill>
                  <a:srgbClr val="FFFF00"/>
                </a:solidFill>
              </a:rPr>
              <a:t>        HANDGRIP</a:t>
            </a:r>
          </a:p>
          <a:p>
            <a:pPr>
              <a:buNone/>
            </a:pPr>
            <a:r>
              <a:rPr lang="en-US" sz="4400" b="1" dirty="0" smtClean="0">
                <a:solidFill>
                  <a:srgbClr val="FFFF00"/>
                </a:solidFill>
              </a:rPr>
              <a:t>         EXERCISE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19458" name="Picture 2" descr="http://ajpheart.physiology.org/content/292/1/H215/F2.mediu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86199"/>
            <a:ext cx="4191000" cy="2971801"/>
          </a:xfrm>
          <a:prstGeom prst="rect">
            <a:avLst/>
          </a:prstGeom>
          <a:noFill/>
        </p:spPr>
      </p:pic>
      <p:pic>
        <p:nvPicPr>
          <p:cNvPr id="19460" name="Picture 4" descr="http://ajpheart.physiology.org/content/292/1/H215/F3.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4175" y="0"/>
            <a:ext cx="4949825" cy="6864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829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Isometric Hand Grip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  <a:ln w="28575">
            <a:solidFill>
              <a:srgbClr val="FFFF00"/>
            </a:solidFill>
            <a:prstDash val="lgDashDotDot"/>
          </a:ln>
        </p:spPr>
        <p:txBody>
          <a:bodyPr/>
          <a:lstStyle/>
          <a:p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LV S3 &amp; S4 get augmented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Murmurs of MR,AR,VSD intensify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Mitral </a:t>
            </a:r>
            <a:r>
              <a:rPr lang="en-US" dirty="0" err="1" smtClean="0"/>
              <a:t>stenotic</a:t>
            </a:r>
            <a:r>
              <a:rPr lang="en-US" dirty="0" smtClean="0"/>
              <a:t> murmur may augment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Systolic murmur of HOCM may diminish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Click &amp; late </a:t>
            </a:r>
            <a:r>
              <a:rPr lang="en-US" dirty="0" err="1" smtClean="0"/>
              <a:t>sytolic</a:t>
            </a:r>
            <a:r>
              <a:rPr lang="en-US" dirty="0" smtClean="0"/>
              <a:t> murmur of MVP get delayed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34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PULSUS  PARADOXUS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ln>
            <a:solidFill>
              <a:srgbClr val="FFC000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   “Exaggerated inspiratory decline in systolic AP”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to elicit ?  </a:t>
            </a:r>
          </a:p>
          <a:p>
            <a:r>
              <a:rPr lang="en-US" dirty="0" smtClean="0"/>
              <a:t>   Quiet breathing – no </a:t>
            </a:r>
            <a:r>
              <a:rPr lang="en-US" dirty="0" err="1" smtClean="0"/>
              <a:t>Valsalva</a:t>
            </a:r>
            <a:endParaRPr lang="en-US" dirty="0" smtClean="0"/>
          </a:p>
          <a:p>
            <a:r>
              <a:rPr lang="en-US" dirty="0" smtClean="0"/>
              <a:t>   Feel the pulse with varying pressure</a:t>
            </a:r>
          </a:p>
          <a:p>
            <a:r>
              <a:rPr lang="en-US" dirty="0" smtClean="0"/>
              <a:t>   Cuff BP – </a:t>
            </a:r>
            <a:r>
              <a:rPr lang="en-US" dirty="0" err="1" smtClean="0"/>
              <a:t>diffference</a:t>
            </a:r>
            <a:r>
              <a:rPr lang="en-US" dirty="0" smtClean="0"/>
              <a:t> between the value at which the sounds are heard only in  expiration and at the value at which sounds are heard in both phases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sz="1900" dirty="0" err="1" smtClean="0"/>
              <a:t>exp</a:t>
            </a:r>
            <a:r>
              <a:rPr lang="en-US" sz="1900" dirty="0" smtClean="0"/>
              <a:t>       </a:t>
            </a:r>
            <a:r>
              <a:rPr lang="en-US" sz="1900" dirty="0" err="1" smtClean="0"/>
              <a:t>insp</a:t>
            </a:r>
            <a:r>
              <a:rPr lang="en-US" sz="1900" dirty="0" smtClean="0"/>
              <a:t>     </a:t>
            </a:r>
            <a:r>
              <a:rPr lang="en-US" sz="1900" dirty="0" err="1" smtClean="0"/>
              <a:t>exp</a:t>
            </a:r>
            <a:r>
              <a:rPr lang="en-US" sz="1900" dirty="0" smtClean="0"/>
              <a:t>      </a:t>
            </a:r>
            <a:r>
              <a:rPr lang="en-US" sz="1900" dirty="0" err="1" smtClean="0"/>
              <a:t>insp</a:t>
            </a:r>
            <a:r>
              <a:rPr lang="en-US" sz="1900" dirty="0" smtClean="0"/>
              <a:t>     </a:t>
            </a:r>
            <a:r>
              <a:rPr lang="en-US" sz="1900" dirty="0" err="1" smtClean="0"/>
              <a:t>exp</a:t>
            </a:r>
            <a:r>
              <a:rPr lang="en-US" sz="1900" dirty="0" smtClean="0"/>
              <a:t>     </a:t>
            </a:r>
            <a:r>
              <a:rPr lang="en-US" sz="1900" dirty="0" err="1" smtClean="0"/>
              <a:t>insp</a:t>
            </a:r>
            <a:r>
              <a:rPr lang="en-US" sz="1900" dirty="0" smtClean="0"/>
              <a:t>    </a:t>
            </a:r>
            <a:r>
              <a:rPr lang="en-US" sz="1900" dirty="0" err="1" smtClean="0"/>
              <a:t>exp</a:t>
            </a:r>
            <a:r>
              <a:rPr lang="en-US" sz="1900" dirty="0" smtClean="0"/>
              <a:t>   </a:t>
            </a:r>
            <a:r>
              <a:rPr lang="en-US" sz="1900" dirty="0" err="1" smtClean="0"/>
              <a:t>insp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2000" y="5715000"/>
            <a:ext cx="7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66800" y="5105400"/>
            <a:ext cx="0" cy="6096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19200" y="5105400"/>
            <a:ext cx="0" cy="6096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371600" y="5105400"/>
            <a:ext cx="0" cy="6096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524000" y="5105400"/>
            <a:ext cx="0" cy="6096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733800" y="5105400"/>
            <a:ext cx="0" cy="6096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362200" y="5105400"/>
            <a:ext cx="0" cy="6096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514600" y="5105400"/>
            <a:ext cx="0" cy="6096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667000" y="5105400"/>
            <a:ext cx="0" cy="6096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819400" y="5105400"/>
            <a:ext cx="0" cy="6096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886200" y="5105400"/>
            <a:ext cx="0" cy="6096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038600" y="5105400"/>
            <a:ext cx="0" cy="6096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191000" y="5105400"/>
            <a:ext cx="0" cy="6096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648200" y="5089071"/>
            <a:ext cx="0" cy="6096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495800" y="5105400"/>
            <a:ext cx="0" cy="6096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715000" y="5089071"/>
            <a:ext cx="0" cy="6096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562600" y="5105400"/>
            <a:ext cx="0" cy="6096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410200" y="5105400"/>
            <a:ext cx="0" cy="6096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257800" y="5089071"/>
            <a:ext cx="0" cy="6096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105400" y="5089071"/>
            <a:ext cx="0" cy="6096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953000" y="5105400"/>
            <a:ext cx="0" cy="6096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800600" y="5105400"/>
            <a:ext cx="0" cy="6096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343400" y="5105400"/>
            <a:ext cx="0" cy="6096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762000" y="6096000"/>
            <a:ext cx="7772400" cy="304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   </a:t>
            </a:r>
            <a:r>
              <a:rPr lang="en-US" dirty="0" smtClean="0">
                <a:solidFill>
                  <a:schemeClr val="bg1"/>
                </a:solidFill>
              </a:rPr>
              <a:t>120                  110                   100                               86        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86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Squatting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600200"/>
            <a:ext cx="5715000" cy="4525963"/>
          </a:xfrm>
          <a:ln>
            <a:solidFill>
              <a:srgbClr val="FF3300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smtClean="0"/>
              <a:t>Increased venous return and CO &gt; augments most murmurs </a:t>
            </a:r>
            <a:r>
              <a:rPr lang="en-US" dirty="0" err="1" smtClean="0"/>
              <a:t>atleast</a:t>
            </a:r>
            <a:r>
              <a:rPr lang="en-US" dirty="0" smtClean="0"/>
              <a:t> initially </a:t>
            </a:r>
            <a:r>
              <a:rPr lang="en-US" sz="2400" dirty="0" smtClean="0"/>
              <a:t>(AS,PS,MR,AR,VSD) </a:t>
            </a:r>
            <a:r>
              <a:rPr lang="en-US" dirty="0" smtClean="0"/>
              <a:t>Right heart murmurs do so earlier</a:t>
            </a:r>
          </a:p>
          <a:p>
            <a:r>
              <a:rPr lang="en-US" dirty="0" smtClean="0"/>
              <a:t>Increased ventricular volume &gt; murmur of HOCM ↓        murmur of MVP  ↓→</a:t>
            </a:r>
          </a:p>
          <a:p>
            <a:r>
              <a:rPr lang="en-US" dirty="0" smtClean="0"/>
              <a:t>Ejection murmur of TOF  ↑                   </a:t>
            </a:r>
            <a:endParaRPr lang="en-US" dirty="0"/>
          </a:p>
        </p:txBody>
      </p:sp>
      <p:pic>
        <p:nvPicPr>
          <p:cNvPr id="36866" name="Picture 2" descr="https://encrypted-tbn2.google.com/images?q=tbn:ANd9GcSjCASMh9IiAg9VgIqSFMabH-EFUrDimixU289A-ErrrQbeYuiH4w"/>
          <p:cNvPicPr>
            <a:picLocks noChangeAspect="1" noChangeArrowheads="1"/>
          </p:cNvPicPr>
          <p:nvPr/>
        </p:nvPicPr>
        <p:blipFill>
          <a:blip r:embed="rId2" cstate="print"/>
          <a:srcRect r="49750"/>
          <a:stretch>
            <a:fillRect/>
          </a:stretch>
        </p:blipFill>
        <p:spPr bwMode="auto">
          <a:xfrm>
            <a:off x="457200" y="1600200"/>
            <a:ext cx="27432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253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-59685"/>
            <a:ext cx="4495800" cy="691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-37135"/>
            <a:ext cx="4419600" cy="689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600200" y="990600"/>
            <a:ext cx="23920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             P Hanson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Br HeartJ7 1995;74:154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8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C000"/>
                </a:solidFill>
              </a:rPr>
              <a:t>Central  Aortic  Pressure</a:t>
            </a:r>
            <a:endParaRPr lang="en-US" sz="48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326265"/>
            <a:ext cx="9144001" cy="515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248400" y="5410200"/>
            <a:ext cx="2286203" cy="64633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</a:rPr>
              <a:t>         T Murakami </a:t>
            </a:r>
          </a:p>
          <a:p>
            <a:r>
              <a:rPr lang="en-US" i="1" dirty="0" smtClean="0">
                <a:solidFill>
                  <a:srgbClr val="C00000"/>
                </a:solidFill>
              </a:rPr>
              <a:t>AHJ 2002; 15:986–988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5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>
                <a:solidFill>
                  <a:srgbClr val="FFC000"/>
                </a:solidFill>
              </a:rPr>
              <a:t>Hemodynamics</a:t>
            </a:r>
            <a:r>
              <a:rPr lang="en-US" dirty="0" smtClean="0">
                <a:solidFill>
                  <a:srgbClr val="FFC000"/>
                </a:solidFill>
              </a:rPr>
              <a:t>  of  Squatting</a:t>
            </a:r>
            <a:br>
              <a:rPr lang="en-US" dirty="0" smtClean="0">
                <a:solidFill>
                  <a:srgbClr val="FFC000"/>
                </a:solidFill>
              </a:rPr>
            </a:b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761"/>
            <a:ext cx="9144000" cy="501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495800" y="1066800"/>
            <a:ext cx="4041368" cy="369332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</a:rPr>
              <a:t>    </a:t>
            </a:r>
            <a:r>
              <a:rPr lang="en-US" i="1" dirty="0" smtClean="0">
                <a:solidFill>
                  <a:srgbClr val="FFFF00"/>
                </a:solidFill>
              </a:rPr>
              <a:t>T Murakami  AHJ 2002; 15:986–988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2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90889"/>
            <a:ext cx="9144000" cy="4967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352800" y="6059269"/>
            <a:ext cx="2288768" cy="64633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</a:rPr>
              <a:t>         T Murakami </a:t>
            </a:r>
          </a:p>
          <a:p>
            <a:r>
              <a:rPr lang="en-US" i="1" dirty="0" smtClean="0">
                <a:solidFill>
                  <a:srgbClr val="C00000"/>
                </a:solidFill>
              </a:rPr>
              <a:t>AHJ 2002; 15:986–988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25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Valsalva</a:t>
            </a:r>
            <a:r>
              <a:rPr lang="en-US" sz="6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Maneuver</a:t>
            </a:r>
            <a:endParaRPr lang="en-US" sz="6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05800" cy="5257800"/>
          </a:xfrm>
          <a:ln>
            <a:solidFill>
              <a:srgbClr val="FFFF00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sz="4000" dirty="0" smtClean="0"/>
              <a:t>Reduces the intensity of all murmurs except that of HOCM &amp; MVP </a:t>
            </a:r>
          </a:p>
          <a:p>
            <a:r>
              <a:rPr lang="en-US" sz="4000" dirty="0" smtClean="0"/>
              <a:t>Murmur of HOCM intensifies as the LV cavity size decreases</a:t>
            </a:r>
          </a:p>
          <a:p>
            <a:r>
              <a:rPr lang="en-US" sz="4000" dirty="0" smtClean="0"/>
              <a:t>Click occurs earlier, the murmur lengthens in MVP – may not intensify</a:t>
            </a:r>
          </a:p>
          <a:p>
            <a:r>
              <a:rPr lang="en-US" sz="4000" dirty="0" smtClean="0"/>
              <a:t>During release, the intensity of right heart murmurs returns earlier  - 1 to 3  </a:t>
            </a:r>
            <a:r>
              <a:rPr lang="en-US" sz="4000" dirty="0" err="1" smtClean="0"/>
              <a:t>vs</a:t>
            </a:r>
            <a:r>
              <a:rPr lang="en-US" sz="4000" dirty="0" smtClean="0"/>
              <a:t> 5 beats for left heart murmurs</a:t>
            </a:r>
          </a:p>
          <a:p>
            <a:endParaRPr lang="en-US" sz="4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92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Fig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9871"/>
            <a:ext cx="9144000" cy="57981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406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3352800" y="3429000"/>
            <a:ext cx="5105400" cy="381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http://texasheart.org/Education/CME/explore/events/images/HSPS_HOCMdiagram_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562356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733800" y="2895600"/>
            <a:ext cx="54102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↑</a:t>
            </a:r>
            <a:r>
              <a:rPr lang="en-US" sz="2400" b="1" dirty="0" err="1" smtClean="0">
                <a:solidFill>
                  <a:srgbClr val="FFFF00"/>
                </a:solidFill>
              </a:rPr>
              <a:t>Afterload,↑Preload,↓Contractility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                                                     ↓</a:t>
            </a:r>
            <a:r>
              <a:rPr lang="en-US" sz="2400" b="1" dirty="0" err="1" smtClean="0">
                <a:solidFill>
                  <a:srgbClr val="FFFF00"/>
                </a:solidFill>
              </a:rPr>
              <a:t>Afterload,↓Preload,↑Contractility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46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Dr. SSS\Desktop\HOCM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9626"/>
            <a:ext cx="9144000" cy="62397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835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Dr. SSS\Desktop\HOCM24.jpg"/>
          <p:cNvPicPr>
            <a:picLocks noChangeAspect="1" noChangeArrowheads="1"/>
          </p:cNvPicPr>
          <p:nvPr/>
        </p:nvPicPr>
        <p:blipFill>
          <a:blip r:embed="rId2" cstate="print"/>
          <a:srcRect l="36226" r="3117"/>
          <a:stretch>
            <a:fillRect/>
          </a:stretch>
        </p:blipFill>
        <p:spPr bwMode="auto">
          <a:xfrm>
            <a:off x="0" y="0"/>
            <a:ext cx="5486400" cy="6172200"/>
          </a:xfrm>
          <a:prstGeom prst="rect">
            <a:avLst/>
          </a:prstGeom>
          <a:noFill/>
        </p:spPr>
      </p:pic>
      <p:pic>
        <p:nvPicPr>
          <p:cNvPr id="16387" name="Picture 3" descr="C:\Users\Dr. SSS\Desktop\HOCM25.jpg"/>
          <p:cNvPicPr>
            <a:picLocks noChangeAspect="1" noChangeArrowheads="1"/>
          </p:cNvPicPr>
          <p:nvPr/>
        </p:nvPicPr>
        <p:blipFill>
          <a:blip r:embed="rId3" cstate="print"/>
          <a:srcRect l="37148"/>
          <a:stretch>
            <a:fillRect/>
          </a:stretch>
        </p:blipFill>
        <p:spPr bwMode="auto">
          <a:xfrm>
            <a:off x="3529263" y="0"/>
            <a:ext cx="5614737" cy="6096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810000" y="2590800"/>
            <a:ext cx="11430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FF00"/>
                </a:solidFill>
              </a:rPr>
              <a:t>Valslava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31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26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0" y="0"/>
            <a:ext cx="8364538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50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D Consult- Libby- Braunwald's Heart Disease- A Textbook of Cardiovascular Medicine_12916619583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7750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245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0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649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296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8309"/>
            <a:ext cx="9144000" cy="6619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304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2236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077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C:\Users\Dr. SSS\Desktop\9.jpg"/>
          <p:cNvPicPr>
            <a:picLocks noChangeAspect="1" noChangeArrowheads="1"/>
          </p:cNvPicPr>
          <p:nvPr/>
        </p:nvPicPr>
        <p:blipFill>
          <a:blip r:embed="rId2" cstate="print"/>
          <a:srcRect r="14925"/>
          <a:stretch>
            <a:fillRect/>
          </a:stretch>
        </p:blipFill>
        <p:spPr bwMode="auto">
          <a:xfrm>
            <a:off x="4572000" y="2827421"/>
            <a:ext cx="4572000" cy="4030579"/>
          </a:xfrm>
          <a:prstGeom prst="rect">
            <a:avLst/>
          </a:prstGeom>
          <a:noFill/>
        </p:spPr>
      </p:pic>
      <p:pic>
        <p:nvPicPr>
          <p:cNvPr id="5" name="Picture 3" descr="C:\Users\Dr. SSS\Desktop\6.jpg"/>
          <p:cNvPicPr>
            <a:picLocks noChangeAspect="1" noChangeArrowheads="1"/>
          </p:cNvPicPr>
          <p:nvPr/>
        </p:nvPicPr>
        <p:blipFill>
          <a:blip r:embed="rId3" cstate="print"/>
          <a:srcRect r="15714"/>
          <a:stretch>
            <a:fillRect/>
          </a:stretch>
        </p:blipFill>
        <p:spPr bwMode="auto">
          <a:xfrm>
            <a:off x="0" y="0"/>
            <a:ext cx="4572000" cy="4068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563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55291" y="910036"/>
            <a:ext cx="6797673" cy="509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3198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8477" y="0"/>
            <a:ext cx="51367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002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Valsalva</a:t>
            </a:r>
            <a:r>
              <a:rPr lang="en-US" sz="5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 Maneuver</a:t>
            </a:r>
            <a:endParaRPr lang="en-US" sz="5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38800"/>
            <a:ext cx="9144000" cy="11430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     </a:t>
            </a:r>
            <a:r>
              <a:rPr lang="en-US" sz="3900" dirty="0" smtClean="0"/>
              <a:t>Decreased venous return &amp; CO, HR ↑; PP↓</a:t>
            </a:r>
          </a:p>
          <a:p>
            <a:pPr>
              <a:buNone/>
            </a:pPr>
            <a:r>
              <a:rPr lang="en-US" sz="3900" dirty="0" smtClean="0"/>
              <a:t>       S2 split narrows down,  S3 &amp; S4 diminish</a:t>
            </a:r>
            <a:endParaRPr lang="en-US" sz="3900" dirty="0"/>
          </a:p>
        </p:txBody>
      </p:sp>
      <p:pic>
        <p:nvPicPr>
          <p:cNvPr id="40962" name="Picture 2" descr="http://www.valsalva.org/vman.gif"/>
          <p:cNvPicPr>
            <a:picLocks noChangeAspect="1" noChangeArrowheads="1"/>
          </p:cNvPicPr>
          <p:nvPr/>
        </p:nvPicPr>
        <p:blipFill>
          <a:blip r:embed="rId2" cstate="print"/>
          <a:srcRect t="3390" b="6780"/>
          <a:stretch>
            <a:fillRect/>
          </a:stretch>
        </p:blipFill>
        <p:spPr bwMode="auto">
          <a:xfrm>
            <a:off x="0" y="1295400"/>
            <a:ext cx="3749025" cy="4191001"/>
          </a:xfrm>
          <a:prstGeom prst="rect">
            <a:avLst/>
          </a:prstGeom>
          <a:noFill/>
        </p:spPr>
      </p:pic>
      <p:pic>
        <p:nvPicPr>
          <p:cNvPr id="40964" name="Picture 4" descr="http://www.frca.co.uk/images/valsalva1.jpg"/>
          <p:cNvPicPr>
            <a:picLocks noChangeAspect="1" noChangeArrowheads="1"/>
          </p:cNvPicPr>
          <p:nvPr/>
        </p:nvPicPr>
        <p:blipFill>
          <a:blip r:embed="rId3" cstate="print"/>
          <a:srcRect l="5882" t="6274" r="18627" b="2745"/>
          <a:stretch>
            <a:fillRect/>
          </a:stretch>
        </p:blipFill>
        <p:spPr bwMode="auto">
          <a:xfrm>
            <a:off x="3656287" y="1295400"/>
            <a:ext cx="5563913" cy="4191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5447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C:\Users\Dr. SSS\Desktop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2400"/>
            <a:ext cx="9143999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 flipH="1">
            <a:off x="2545082" y="5486400"/>
            <a:ext cx="2484118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VALSALVA STRAIN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82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REVERSED PULSUS PARADOXUS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5715000"/>
          </a:xfrm>
          <a:ln>
            <a:solidFill>
              <a:srgbClr val="92D05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HOCM, ISORHYTHMIC AV DISSOCIATION,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POSITIVE PRESSURE VENTILATION IN HF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2286000"/>
            <a:ext cx="4084264" cy="430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134" y="2286000"/>
            <a:ext cx="3389866" cy="235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134" y="4648200"/>
            <a:ext cx="3389866" cy="1947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16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9871" y="0"/>
            <a:ext cx="5759544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019800" y="5715000"/>
            <a:ext cx="23622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ASD, HF, MS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21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579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learntheheart.com/HOCM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04800"/>
            <a:ext cx="8874123" cy="5943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604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encrypted-tbn0.google.com/images?q=tbn:ANd9GcQIP4CayUn1TtawshuFe_CLdMRMa_i3tVq_ASKq4o_gB2u7BFd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4949" y="914400"/>
            <a:ext cx="3359051" cy="4648200"/>
          </a:xfrm>
          <a:prstGeom prst="rect">
            <a:avLst/>
          </a:prstGeom>
          <a:noFill/>
        </p:spPr>
      </p:pic>
      <p:pic>
        <p:nvPicPr>
          <p:cNvPr id="2052" name="Picture 4" descr="http://www.texasheart.org/Education/CME/explore/events/images/mvp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90800"/>
            <a:ext cx="3810000" cy="2857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514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 descr="http://www.aafp.org/afp/2000/0601/afp20000601p3343-f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41472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977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3404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800" b="1"/>
          </a:p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9966"/>
                </a:solidFill>
              </a:rPr>
              <a:t> </a:t>
            </a:r>
            <a:r>
              <a:rPr lang="en-US" sz="4000" b="1">
                <a:solidFill>
                  <a:srgbClr val="FF9966"/>
                </a:solidFill>
              </a:rPr>
              <a:t>RESTRICTIVE PHYSIOLOGY</a:t>
            </a:r>
            <a:endParaRPr lang="en-US" sz="2800" b="1"/>
          </a:p>
          <a:p>
            <a:pPr eaLnBrk="1" hangingPunct="1">
              <a:spcBef>
                <a:spcPct val="50000"/>
              </a:spcBef>
            </a:pPr>
            <a:endParaRPr lang="en-US" sz="2400" b="1"/>
          </a:p>
          <a:p>
            <a:pPr eaLnBrk="1" hangingPunct="1">
              <a:spcBef>
                <a:spcPct val="50000"/>
              </a:spcBef>
            </a:pPr>
            <a:r>
              <a:rPr lang="en-US" sz="2400" b="1"/>
              <a:t>A  HEMODYNAMIC  SITUATION  CHARACTERIZED</a:t>
            </a:r>
            <a:r>
              <a:rPr lang="en-US" sz="2000" b="1"/>
              <a:t>  </a:t>
            </a:r>
            <a:r>
              <a:rPr lang="en-US" sz="2400" b="1"/>
              <a:t>BY</a:t>
            </a:r>
            <a:endParaRPr lang="en-US" sz="2000" b="1"/>
          </a:p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</a:rPr>
              <a:t>    </a:t>
            </a:r>
            <a:r>
              <a:rPr lang="en-US" sz="2800" b="1">
                <a:solidFill>
                  <a:srgbClr val="FF9999"/>
                </a:solidFill>
              </a:rPr>
              <a:t>IMPEDIMENT  OF  FILLING  OF  VENTRICLES</a:t>
            </a:r>
          </a:p>
          <a:p>
            <a:pPr eaLnBrk="1" hangingPunct="1">
              <a:spcBef>
                <a:spcPct val="50000"/>
              </a:spcBef>
            </a:pPr>
            <a:endParaRPr lang="en-US" sz="2800" b="1">
              <a:solidFill>
                <a:srgbClr val="66FF99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b="1"/>
              <a:t>DUE TO  </a:t>
            </a:r>
            <a:endParaRPr lang="en-US" sz="2800" b="1"/>
          </a:p>
          <a:p>
            <a:pPr eaLnBrk="1" hangingPunct="1">
              <a:spcBef>
                <a:spcPct val="50000"/>
              </a:spcBef>
            </a:pPr>
            <a:r>
              <a:rPr lang="en-US" sz="2800" b="1"/>
              <a:t>       </a:t>
            </a:r>
            <a:endParaRPr lang="en-US" sz="3200" b="1"/>
          </a:p>
          <a:p>
            <a:pPr eaLnBrk="1" hangingPunct="1">
              <a:spcBef>
                <a:spcPct val="50000"/>
              </a:spcBef>
            </a:pPr>
            <a:r>
              <a:rPr lang="en-US" sz="2400" b="1"/>
              <a:t> </a:t>
            </a:r>
          </a:p>
          <a:p>
            <a:pPr eaLnBrk="1" hangingPunct="1">
              <a:spcBef>
                <a:spcPct val="50000"/>
              </a:spcBef>
            </a:pPr>
            <a:endParaRPr lang="en-US" sz="3200" b="1"/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066800" y="533400"/>
            <a:ext cx="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1066800" y="533400"/>
            <a:ext cx="6934200" cy="76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609600" y="914400"/>
            <a:ext cx="4064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8" name="Picture 5" descr="http://www.childrenshospital.org/cfapps/mml/viewBLOB.cfm?MEDIA_ID=2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3" r="16162" b="10692"/>
          <a:stretch>
            <a:fillRect/>
          </a:stretch>
        </p:blipFill>
        <p:spPr bwMode="auto">
          <a:xfrm>
            <a:off x="5410200" y="3352800"/>
            <a:ext cx="3733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C:\Users\Dheepan\Desktop\55yM-04-18-03-MR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6211888"/>
            <a:ext cx="3505200" cy="646112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/>
              <a:t>INCREASED VENTRICULAR  STIFFNESS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410200" y="6488113"/>
            <a:ext cx="3733800" cy="369887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/>
              <a:t>PERICARDIAL  CONSTRAINT</a:t>
            </a:r>
          </a:p>
        </p:txBody>
      </p:sp>
    </p:spTree>
    <p:extLst>
      <p:ext uri="{BB962C8B-B14F-4D97-AF65-F5344CB8AC3E}">
        <p14:creationId xmlns:p14="http://schemas.microsoft.com/office/powerpoint/2010/main" val="66379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rgbClr val="FF9999"/>
                </a:solidFill>
                <a:latin typeface="Calibri" pitchFamily="34" charset="0"/>
              </a:rPr>
              <a:t>RESTRICTIVE PHYSIOLOGY</a:t>
            </a:r>
            <a:endParaRPr lang="en-US" sz="5400" dirty="0">
              <a:solidFill>
                <a:srgbClr val="FF9999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5105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5556" r="53526" b="4059"/>
          <a:stretch>
            <a:fillRect/>
          </a:stretch>
        </p:blipFill>
        <p:spPr bwMode="auto">
          <a:xfrm>
            <a:off x="5105400" y="1066800"/>
            <a:ext cx="4038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4" t="16454" r="2724" b="18376"/>
          <a:stretch>
            <a:fillRect/>
          </a:stretch>
        </p:blipFill>
        <p:spPr bwMode="auto">
          <a:xfrm>
            <a:off x="7162800" y="4648200"/>
            <a:ext cx="1981200" cy="2209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Right Arrow 7"/>
          <p:cNvSpPr>
            <a:spLocks noChangeArrowheads="1"/>
          </p:cNvSpPr>
          <p:nvPr/>
        </p:nvSpPr>
        <p:spPr bwMode="auto">
          <a:xfrm>
            <a:off x="5105400" y="2209800"/>
            <a:ext cx="685800" cy="68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b="1"/>
              <a:t>LV</a:t>
            </a:r>
          </a:p>
        </p:txBody>
      </p:sp>
      <p:sp>
        <p:nvSpPr>
          <p:cNvPr id="4104" name="Right Arrow 8"/>
          <p:cNvSpPr>
            <a:spLocks noChangeArrowheads="1"/>
          </p:cNvSpPr>
          <p:nvPr/>
        </p:nvSpPr>
        <p:spPr bwMode="auto">
          <a:xfrm>
            <a:off x="5257800" y="3200400"/>
            <a:ext cx="685800" cy="7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9635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b="1"/>
              <a:t>RV</a:t>
            </a:r>
          </a:p>
        </p:txBody>
      </p:sp>
      <p:sp>
        <p:nvSpPr>
          <p:cNvPr id="4105" name="Left Arrow 9"/>
          <p:cNvSpPr>
            <a:spLocks noChangeArrowheads="1"/>
          </p:cNvSpPr>
          <p:nvPr/>
        </p:nvSpPr>
        <p:spPr bwMode="auto">
          <a:xfrm>
            <a:off x="8229600" y="4724400"/>
            <a:ext cx="762000" cy="609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b="1"/>
              <a:t>LV</a:t>
            </a:r>
          </a:p>
        </p:txBody>
      </p:sp>
      <p:sp>
        <p:nvSpPr>
          <p:cNvPr id="4106" name="Up Arrow 10"/>
          <p:cNvSpPr>
            <a:spLocks noChangeArrowheads="1"/>
          </p:cNvSpPr>
          <p:nvPr/>
        </p:nvSpPr>
        <p:spPr bwMode="auto">
          <a:xfrm>
            <a:off x="7467600" y="6248400"/>
            <a:ext cx="609600" cy="6096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1200" b="1"/>
              <a:t>RA</a:t>
            </a:r>
          </a:p>
        </p:txBody>
      </p:sp>
    </p:spTree>
    <p:extLst>
      <p:ext uri="{BB962C8B-B14F-4D97-AF65-F5344CB8AC3E}">
        <p14:creationId xmlns:p14="http://schemas.microsoft.com/office/powerpoint/2010/main" val="141229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FFFF00"/>
                </a:solidFill>
              </a:rPr>
              <a:t>         </a:t>
            </a:r>
            <a:r>
              <a:rPr lang="en-US" sz="4000" b="1" dirty="0" smtClean="0">
                <a:solidFill>
                  <a:srgbClr val="FFC000"/>
                </a:solidFill>
                <a:latin typeface="Calibri" pitchFamily="34" charset="0"/>
              </a:rPr>
              <a:t>RESTRICTIVE                CONSTRICTIVE   CARDIOMYOPATHY         PERICARDITIS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FFFF00"/>
                </a:solidFill>
                <a:latin typeface="Calibri" pitchFamily="34" charset="0"/>
              </a:rPr>
              <a:t>RIGHT HEART FAILURE 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FFFF00"/>
                </a:solidFill>
                <a:latin typeface="Calibri" pitchFamily="34" charset="0"/>
              </a:rPr>
              <a:t>PRESERVED SYSTOLIC FUNCTION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FFFF00"/>
                </a:solidFill>
                <a:latin typeface="Calibri" pitchFamily="34" charset="0"/>
              </a:rPr>
              <a:t>ELEVATED JVP WITH STEEP X </a:t>
            </a: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&amp; </a:t>
            </a:r>
            <a:r>
              <a:rPr lang="en-US" b="1" dirty="0" smtClean="0">
                <a:solidFill>
                  <a:srgbClr val="FFFF00"/>
                </a:solidFill>
                <a:latin typeface="Calibri" pitchFamily="34" charset="0"/>
              </a:rPr>
              <a:t>Y 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FFFF00"/>
                </a:solidFill>
                <a:latin typeface="Calibri" pitchFamily="34" charset="0"/>
              </a:rPr>
              <a:t>GRADE  III  DD ;  DIASTOLIC  MR / TR     PREMATURE  PV  OPENING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ELEVATED  &amp;  EQUALIZED                                       VENTRICULAR PRESSURES  &amp;                                         DIP &amp; PLATEAU PATTERN</a:t>
            </a:r>
            <a:endParaRPr lang="en-US" b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5123" name="Picture 2" descr="E:\MR.BALASUBRAMANIAM_83_M_DR.SSS\20080923142940\MR.BALASUBRAMANIAM_83_M_DR.SSS_20080923142940_144151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1" t="57487" r="14706"/>
          <a:stretch>
            <a:fillRect/>
          </a:stretch>
        </p:blipFill>
        <p:spPr bwMode="auto">
          <a:xfrm>
            <a:off x="6781800" y="3200400"/>
            <a:ext cx="2209800" cy="106680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72307" r="53020" b="13684"/>
          <a:stretch>
            <a:fillRect/>
          </a:stretch>
        </p:blipFill>
        <p:spPr bwMode="auto">
          <a:xfrm>
            <a:off x="6762750" y="1752600"/>
            <a:ext cx="2228850" cy="12287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6" descr="GSM 65M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2" t="51431" r="58165"/>
          <a:stretch>
            <a:fillRect/>
          </a:stretch>
        </p:blipFill>
        <p:spPr bwMode="auto">
          <a:xfrm>
            <a:off x="6794500" y="4572000"/>
            <a:ext cx="2197100" cy="21336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80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9966"/>
                </a:solidFill>
              </a:rPr>
              <a:t>RESTRICTIVE  PHYSIOLOGY</a:t>
            </a:r>
            <a:endParaRPr lang="en-US" sz="2400" b="1">
              <a:solidFill>
                <a:srgbClr val="FF9966"/>
              </a:solidFill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2000" b="1" u="sng">
                <a:solidFill>
                  <a:srgbClr val="FFFF00"/>
                </a:solidFill>
              </a:rPr>
              <a:t>RESTRICTIVE  CARDIOMYOPATHY</a:t>
            </a:r>
            <a:r>
              <a:rPr lang="en-US" sz="2000" b="1">
                <a:solidFill>
                  <a:srgbClr val="FFFF00"/>
                </a:solidFill>
              </a:rPr>
              <a:t>      </a:t>
            </a:r>
            <a:r>
              <a:rPr lang="en-US" sz="2000" b="1" u="sng">
                <a:solidFill>
                  <a:srgbClr val="FFFF00"/>
                </a:solidFill>
              </a:rPr>
              <a:t>CONSTRICTIVE  PERICARDITIS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/>
              <a:t>   </a:t>
            </a:r>
            <a:r>
              <a:rPr lang="en-US" sz="2000" b="1">
                <a:solidFill>
                  <a:srgbClr val="66FF99"/>
                </a:solidFill>
              </a:rPr>
              <a:t>IDIOPATHIC / SECONDARY 	</a:t>
            </a:r>
            <a:r>
              <a:rPr lang="en-US" b="1"/>
              <a:t>	       </a:t>
            </a:r>
            <a:r>
              <a:rPr lang="en-US" b="1">
                <a:solidFill>
                  <a:srgbClr val="66FF99"/>
                </a:solidFill>
              </a:rPr>
              <a:t>SUBACUTE  ( ELASTIC)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b="1"/>
              <a:t> AMYLOIDOSIS				       </a:t>
            </a:r>
            <a:r>
              <a:rPr lang="en-US" b="1">
                <a:solidFill>
                  <a:srgbClr val="66FF99"/>
                </a:solidFill>
              </a:rPr>
              <a:t>CHRONIC ( CALCIFIC )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b="1"/>
              <a:t> SARCOIDOSIS				</a:t>
            </a:r>
            <a:r>
              <a:rPr lang="en-US" b="1">
                <a:cs typeface="Arial" charset="0"/>
              </a:rPr>
              <a:t>● CONGENITAL:MULIBREY NANISM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b="1"/>
              <a:t> HEMOCHROMATOSIS			●  INFLAMMATORY : INFECTIONS;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b="1"/>
              <a:t> EOSINOPHILIC  ENDOCARDITIS			VIRAL; TB; AUTOIMMUNE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b="1"/>
              <a:t> ENDOMYOCARDIAL  FIBROSIS		 ● IRRADIATION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b="1"/>
              <a:t> ENDOCARDIAL FIBROELASTOSIS	 ● RENAL  FAILURE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b="1"/>
              <a:t> ENDSTAGE  HCM, DCM			 ● MYOCARDIAL INFARCTION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/>
              <a:t>					 ● MALIGNANCY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/>
              <a:t>					 ● TRAUMA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/>
              <a:t>					 ● SUGERY  /  INTERVENTION</a:t>
            </a:r>
          </a:p>
          <a:p>
            <a:pPr algn="l" eaLnBrk="1" hangingPunct="1">
              <a:spcBef>
                <a:spcPct val="50000"/>
              </a:spcBef>
            </a:pPr>
            <a:endParaRPr lang="en-US" b="1"/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 flipV="1">
            <a:off x="4724400" y="1295400"/>
            <a:ext cx="279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4724400" y="1600200"/>
            <a:ext cx="3048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6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8956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dirty="0" smtClean="0"/>
              <a:t>     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32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VALVULAR :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 smtClean="0">
                <a:latin typeface="Arial" pitchFamily="34" charset="0"/>
                <a:cs typeface="Arial" pitchFamily="34" charset="0"/>
              </a:rPr>
            </a:br>
            <a:r>
              <a:rPr lang="en-US" sz="3200" dirty="0" smtClean="0">
                <a:latin typeface="Arial" pitchFamily="34" charset="0"/>
                <a:cs typeface="Arial" pitchFamily="34" charset="0"/>
              </a:rPr>
              <a:t>     Loud murmurs ± gallops / opening sounds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>              </a:t>
            </a:r>
            <a:r>
              <a:rPr lang="en-US" sz="32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MYOCARDIAL :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 smtClean="0">
                <a:latin typeface="Arial" pitchFamily="34" charset="0"/>
                <a:cs typeface="Arial" pitchFamily="34" charset="0"/>
              </a:rPr>
            </a:br>
            <a:r>
              <a:rPr lang="en-US" sz="3200" dirty="0" smtClean="0">
                <a:latin typeface="Arial" pitchFamily="34" charset="0"/>
                <a:cs typeface="Arial" pitchFamily="34" charset="0"/>
              </a:rPr>
              <a:t>                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Faint or no murmurs + Loud gallops        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>                   </a:t>
            </a:r>
            <a:r>
              <a:rPr lang="en-US" sz="32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PERICARDIAL :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 smtClean="0">
                <a:latin typeface="Arial" pitchFamily="34" charset="0"/>
                <a:cs typeface="Arial" pitchFamily="34" charset="0"/>
              </a:rPr>
            </a:br>
            <a:r>
              <a:rPr lang="en-US" sz="3200" dirty="0" smtClean="0">
                <a:latin typeface="Arial" pitchFamily="34" charset="0"/>
                <a:cs typeface="Arial" pitchFamily="34" charset="0"/>
              </a:rPr>
              <a:t>                    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No murmurs, No gallops   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28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8431</TotalTime>
  <Words>2869</Words>
  <Application>Microsoft Office PowerPoint</Application>
  <PresentationFormat>On-screen Show (4:3)</PresentationFormat>
  <Paragraphs>718</Paragraphs>
  <Slides>199</Slides>
  <Notes>11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199</vt:i4>
      </vt:variant>
    </vt:vector>
  </HeadingPairs>
  <TitlesOfParts>
    <vt:vector size="201" baseType="lpstr">
      <vt:lpstr>Office Theme</vt:lpstr>
      <vt:lpstr>1_Office Theme</vt:lpstr>
      <vt:lpstr>  Physiological Basis for             certain clinical findings …..</vt:lpstr>
      <vt:lpstr>ABNORMAL  TYPES OF ARTERIAL PULSE</vt:lpstr>
      <vt:lpstr>BISFERIENS PULSE</vt:lpstr>
      <vt:lpstr>Pulsus Alternans</vt:lpstr>
      <vt:lpstr>PowerPoint Presentation</vt:lpstr>
      <vt:lpstr>PowerPoint Presentation</vt:lpstr>
      <vt:lpstr>PULSUS  PARADOXUS</vt:lpstr>
      <vt:lpstr>PowerPoint Presentation</vt:lpstr>
      <vt:lpstr>REVERSED PULSUS PARADOXUS</vt:lpstr>
      <vt:lpstr>HILL’S  SIGN</vt:lpstr>
      <vt:lpstr>Arm &amp; Leg BP in AR E F Pascarelli BHJ 1965:2;73</vt:lpstr>
      <vt:lpstr>R</vt:lpstr>
      <vt:lpstr>Brachio femoral or Radio femoral delay ?</vt:lpstr>
      <vt:lpstr>ABDOMINO JUGULAR  REFLUX</vt:lpstr>
      <vt:lpstr>   Jugular Venous Pulse in                               Pericardial Diseases </vt:lpstr>
      <vt:lpstr>PowerPoint Presentation</vt:lpstr>
      <vt:lpstr>PowerPoint Presentation</vt:lpstr>
      <vt:lpstr>PHYSIOLOGICAL SPLIT OF S2</vt:lpstr>
      <vt:lpstr>HANG OUT INTERVAL</vt:lpstr>
      <vt:lpstr>S2 IN PULMONARY HYPERTENSION</vt:lpstr>
      <vt:lpstr>S2 IN PULMONARY HYPERTENSION</vt:lpstr>
      <vt:lpstr>S2 IN PULMONARY HYPERTENSION</vt:lpstr>
      <vt:lpstr>Third Heart Sound</vt:lpstr>
      <vt:lpstr>S 3 is a feature of </vt:lpstr>
      <vt:lpstr>PowerPoint Presentation</vt:lpstr>
      <vt:lpstr>Mechanism of S3 – Doppler study                                            S J Shah  JASE 2007</vt:lpstr>
      <vt:lpstr>PowerPoint Presentation</vt:lpstr>
      <vt:lpstr>PowerPoint Presentation</vt:lpstr>
      <vt:lpstr>PowerPoint Presentation</vt:lpstr>
      <vt:lpstr>Prognostic Implication of  S3  &amp; ↑ JVP  in acute HF  </vt:lpstr>
      <vt:lpstr> S3 in Chronic AR</vt:lpstr>
      <vt:lpstr>PERICARDIAL KNOCK</vt:lpstr>
      <vt:lpstr>Acute severe Valvular Regurgitations</vt:lpstr>
      <vt:lpstr>MITRAL  REGURGITATION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SYSTOLIC MURMURS EJECTION (MIDSYSTOLIC )                       REGURGITANT (HOLOSYSTOLIC)</vt:lpstr>
      <vt:lpstr>PowerPoint Presentation</vt:lpstr>
      <vt:lpstr>PowerPoint Presentation</vt:lpstr>
      <vt:lpstr>PowerPoint Presentation</vt:lpstr>
      <vt:lpstr>Presystolic Impulse in Aortic Stenosis</vt:lpstr>
      <vt:lpstr>LV OUTFLOW OBSTRUCTION</vt:lpstr>
      <vt:lpstr>AORTIC STENOSIS IN ELDERLY</vt:lpstr>
      <vt:lpstr> Aortic Stenosis               HOCM</vt:lpstr>
      <vt:lpstr>      </vt:lpstr>
      <vt:lpstr>PowerPoint Presentation</vt:lpstr>
      <vt:lpstr>PowerPoint Presentation</vt:lpstr>
      <vt:lpstr>Cycle  Length Variation Post premature beat / Long cycle short cycle of AF</vt:lpstr>
      <vt:lpstr>PowerPoint Presentation</vt:lpstr>
      <vt:lpstr>PowerPoint Presentation</vt:lpstr>
      <vt:lpstr>MITRAL STENOSIS  -  SEVERITY</vt:lpstr>
      <vt:lpstr>S2 – OS INTERVAL</vt:lpstr>
      <vt:lpstr>PRESYSTOLIC MURMUR IN M.S</vt:lpstr>
      <vt:lpstr>Presystolic murmur in M.S with A.F</vt:lpstr>
      <vt:lpstr>PowerPoint Presentation</vt:lpstr>
      <vt:lpstr>TRICUSPID  STENOSIS</vt:lpstr>
      <vt:lpstr>PowerPoint Presentation</vt:lpstr>
      <vt:lpstr>PowerPoint Presentation</vt:lpstr>
      <vt:lpstr>Austin Flint Murmur</vt:lpstr>
      <vt:lpstr>Carvallo’s  sign</vt:lpstr>
      <vt:lpstr>Reversed Carvallo sign</vt:lpstr>
      <vt:lpstr>Isometric Hand Grip</vt:lpstr>
      <vt:lpstr>PowerPoint Presentation</vt:lpstr>
      <vt:lpstr>PowerPoint Presentation</vt:lpstr>
      <vt:lpstr>Isometric Hand Grip</vt:lpstr>
      <vt:lpstr>Squatting</vt:lpstr>
      <vt:lpstr>PowerPoint Presentation</vt:lpstr>
      <vt:lpstr>Central  Aortic  Pressure</vt:lpstr>
      <vt:lpstr>Hemodynamics  of  Squatting </vt:lpstr>
      <vt:lpstr>PowerPoint Presentation</vt:lpstr>
      <vt:lpstr>Valsalva  Maneuver</vt:lpstr>
      <vt:lpstr>PowerPoint Presentation</vt:lpstr>
      <vt:lpstr>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Valsalva  Maneuver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RESTRICTIVE PHYSIOLOGY</vt:lpstr>
      <vt:lpstr>PowerPoint Presentation</vt:lpstr>
      <vt:lpstr>PowerPoint Presentation</vt:lpstr>
      <vt:lpstr>           VALVULAR :       Loud murmurs ± gallops / opening sounds                MYOCARDIAL :                   Faint or no murmurs + Loud gallops                               PERICARDIAL :                       No murmurs, No gallops    </vt:lpstr>
      <vt:lpstr>PowerPoint Presentation</vt:lpstr>
      <vt:lpstr>SENSITIVITY &amp;  SPECIFICITY OF   HEMODYNAMIC CRITERIA  IN DIAGNOSING C.P </vt:lpstr>
      <vt:lpstr>PowerPoint Presentation</vt:lpstr>
      <vt:lpstr>PowerPoint Presentation</vt:lpstr>
      <vt:lpstr>VENTRICULAR  INTERACTION</vt:lpstr>
      <vt:lpstr>PowerPoint Presentation</vt:lpstr>
      <vt:lpstr>Ventricular Interaction    Dissociation of   &amp; Reciprocal Filling          IT &amp; IP Pressures</vt:lpstr>
      <vt:lpstr>PowerPoint Presentation</vt:lpstr>
      <vt:lpstr>HEMODYNAMICS IN  CONSTRICTIVE PERICARDITIS</vt:lpstr>
      <vt:lpstr>HEMODYNAMICS IN RESTRICTIVE CARDIOMYOPATHY</vt:lpstr>
      <vt:lpstr>RESPIRATORY CHANGES IN  EARLY DIASTOLIC TRANSMITRAL GRADIENT                                              D G HURRELL  CIRCULATION 1996</vt:lpstr>
      <vt:lpstr>PowerPoint Presentation</vt:lpstr>
      <vt:lpstr>CONCORDANT CHANGES IN  RV ~ LV PRESSURES DURING RESPIRATION RESTRICTIVE CARDIOMYOPATHY                                                 D G HURRELL  CIRCULATION 1996</vt:lpstr>
      <vt:lpstr>INVASIVE CRITERIA  CP ~ RCM D R Talreja JACC 2008; 51:315</vt:lpstr>
      <vt:lpstr>SENSITIVITY &amp;  SPECIFICITY OF   HEMODYNAMIC CRITERIA  IN DIAGNOSING C.P </vt:lpstr>
      <vt:lpstr>PowerPoint Presentation</vt:lpstr>
      <vt:lpstr>FRIEDREICH’S  SIGN</vt:lpstr>
      <vt:lpstr>KUSSMAUL SIGN</vt:lpstr>
      <vt:lpstr>PowerPoint Presentation</vt:lpstr>
      <vt:lpstr>CHRONIC CALCIFIC CONSTRICTIVE PERICARDITIS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TRICUSPID VELOCITY</vt:lpstr>
      <vt:lpstr>PowerPoint Presentation</vt:lpstr>
      <vt:lpstr>PowerPoint Presentation</vt:lpstr>
      <vt:lpstr>RESPIRATORY VARIATION OF ABDOMINAL AORTIC VELOCITIES</vt:lpstr>
      <vt:lpstr>PowerPoint Presentation</vt:lpstr>
      <vt:lpstr>PowerPoint Presentation</vt:lpstr>
      <vt:lpstr>PowerPoint Presentation</vt:lpstr>
      <vt:lpstr>MV FLOW IN COPD ~ C.P</vt:lpstr>
      <vt:lpstr>CONSTRICTIVE PERICARDITIS</vt:lpstr>
      <vt:lpstr>SVC FLOW IN COPD ~ C.P</vt:lpstr>
      <vt:lpstr>MV  PV  VELOCITIES IN C.P + SR </vt:lpstr>
      <vt:lpstr>MV  PV  VELOCITIES  IN C.P + AF</vt:lpstr>
      <vt:lpstr>PowerPoint Presentation</vt:lpstr>
      <vt:lpstr>PowerPoint Presentation</vt:lpstr>
      <vt:lpstr>PowerPoint Presentation</vt:lpstr>
      <vt:lpstr>PowerPoint Presentation</vt:lpstr>
      <vt:lpstr>ABSENCE OF RESPIRATORY VARIATION OF MV  E  VELOCITY IN CONSTRICTION</vt:lpstr>
      <vt:lpstr>ANNULUS PARADOXUS DESPITE HIGH FILLING PRESSURES   E / E’ &lt; 15 IN CP                                     J W HA  CIRCULATION  2001</vt:lpstr>
      <vt:lpstr>TDI M – MODE , MVG &amp; TRANSMITRAL FLOW    A) RCM   B) CP + DIAGNOSTIC MV FLOW  C) CP + NONDIAGNOSTIC MV FLOW                                                       P.PALKA ; CIRCULATION : 2000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VARIANT FORMS OF  CONSTRICTIVE PERICARDITIS</vt:lpstr>
      <vt:lpstr>PowerPoint Presentation</vt:lpstr>
      <vt:lpstr>PowerPoint Presentation</vt:lpstr>
      <vt:lpstr>TRANSIENT CONSTRICTION</vt:lpstr>
      <vt:lpstr>     RESOLUTION BY CT IN  TRANSIENT  CONSTRICTION</vt:lpstr>
      <vt:lpstr>SUBACUTE ~ CHRONIC CONSTRICTION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PRESSURE VOLUME RELATIONSHIP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 OPERATIVE STUDY IN C.P</vt:lpstr>
      <vt:lpstr>MYOCARDIAL VELOCITY GRADIENT                                       P.PALKA ; CIRCULATION : 2000 </vt:lpstr>
      <vt:lpstr>PowerPoint Presentation</vt:lpstr>
      <vt:lpstr>PowerPoint Presentation</vt:lpstr>
      <vt:lpstr>S2 IN PULMONARY HYPERTENSION</vt:lpstr>
      <vt:lpstr>S2 IN ATRIAL SEPTAL DEFECT</vt:lpstr>
      <vt:lpstr>FIXED SPLIT OF S2 IN ASD</vt:lpstr>
      <vt:lpstr>PowerPoint Presentation</vt:lpstr>
      <vt:lpstr>PowerPoint Presentation</vt:lpstr>
      <vt:lpstr> </vt:lpstr>
      <vt:lpstr>ARTERIAL PULSE IN AORTIC REGURGITATION</vt:lpstr>
      <vt:lpstr>PowerPoint Presentation</vt:lpstr>
      <vt:lpstr>PowerPoint Presentation</vt:lpstr>
      <vt:lpstr>AUSTIN FLINT MURMUR</vt:lpstr>
      <vt:lpstr>                 PRODUCTION OF  S3  CHEST WALL IMPACT : Greater intensity of S3 recorded over the skin than from within LV</vt:lpstr>
      <vt:lpstr>S3 IN REGURGITANT LESIONS</vt:lpstr>
      <vt:lpstr>PowerPoint Presentation</vt:lpstr>
      <vt:lpstr>TV Annulus</vt:lpstr>
      <vt:lpstr>PowerPoint Presentation</vt:lpstr>
      <vt:lpstr> S3 in Chronic AR</vt:lpstr>
      <vt:lpstr>PowerPoint Presentation</vt:lpstr>
      <vt:lpstr>Respiration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Shanmugasundaram Somasundaram</dc:creator>
  <cp:lastModifiedBy>Shanmugasundaram Somasundaram</cp:lastModifiedBy>
  <cp:revision>52</cp:revision>
  <dcterms:created xsi:type="dcterms:W3CDTF">2014-03-03T16:03:31Z</dcterms:created>
  <dcterms:modified xsi:type="dcterms:W3CDTF">2014-03-14T01:12:47Z</dcterms:modified>
</cp:coreProperties>
</file>